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4"/>
  </p:sldMasterIdLst>
  <p:notesMasterIdLst>
    <p:notesMasterId r:id="rId20"/>
  </p:notesMasterIdLst>
  <p:sldIdLst>
    <p:sldId id="256" r:id="rId5"/>
    <p:sldId id="299" r:id="rId6"/>
    <p:sldId id="263" r:id="rId7"/>
    <p:sldId id="304" r:id="rId8"/>
    <p:sldId id="303" r:id="rId9"/>
    <p:sldId id="265" r:id="rId10"/>
    <p:sldId id="290" r:id="rId11"/>
    <p:sldId id="301" r:id="rId12"/>
    <p:sldId id="261" r:id="rId13"/>
    <p:sldId id="266" r:id="rId14"/>
    <p:sldId id="302" r:id="rId15"/>
    <p:sldId id="286" r:id="rId16"/>
    <p:sldId id="289" r:id="rId17"/>
    <p:sldId id="291" r:id="rId18"/>
    <p:sldId id="28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619"/>
  </p:normalViewPr>
  <p:slideViewPr>
    <p:cSldViewPr>
      <p:cViewPr varScale="1">
        <p:scale>
          <a:sx n="96" d="100"/>
          <a:sy n="96" d="100"/>
        </p:scale>
        <p:origin x="1062"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18A891-9467-4CC7-A491-0A34A0A97538}" type="datetimeFigureOut">
              <a:rPr lang="en-US" smtClean="0"/>
              <a:pPr/>
              <a:t>2/26/2025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F9460A-9E81-496F-91AC-92DE7ABF30C4}" type="slidenum">
              <a:rPr lang="en-US" smtClean="0"/>
              <a:pPr/>
              <a:t>‹#›</a:t>
            </a:fld>
            <a:endParaRPr lang="en-US" dirty="0"/>
          </a:p>
        </p:txBody>
      </p:sp>
    </p:spTree>
    <p:extLst>
      <p:ext uri="{BB962C8B-B14F-4D97-AF65-F5344CB8AC3E}">
        <p14:creationId xmlns:p14="http://schemas.microsoft.com/office/powerpoint/2010/main" val="90687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14F9460A-9E81-496F-91AC-92DE7ABF30C4}" type="slidenum">
              <a:rPr lang="en-US" smtClean="0"/>
              <a:pPr/>
              <a:t>1</a:t>
            </a:fld>
            <a:endParaRPr lang="en-US" dirty="0"/>
          </a:p>
        </p:txBody>
      </p:sp>
    </p:spTree>
    <p:extLst>
      <p:ext uri="{BB962C8B-B14F-4D97-AF65-F5344CB8AC3E}">
        <p14:creationId xmlns:p14="http://schemas.microsoft.com/office/powerpoint/2010/main" val="403618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11</a:t>
            </a:fld>
            <a:endParaRPr lang="en-US" dirty="0"/>
          </a:p>
        </p:txBody>
      </p:sp>
    </p:spTree>
    <p:extLst>
      <p:ext uri="{BB962C8B-B14F-4D97-AF65-F5344CB8AC3E}">
        <p14:creationId xmlns:p14="http://schemas.microsoft.com/office/powerpoint/2010/main" val="277170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12</a:t>
            </a:fld>
            <a:endParaRPr lang="en-US" dirty="0"/>
          </a:p>
        </p:txBody>
      </p:sp>
    </p:spTree>
    <p:extLst>
      <p:ext uri="{BB962C8B-B14F-4D97-AF65-F5344CB8AC3E}">
        <p14:creationId xmlns:p14="http://schemas.microsoft.com/office/powerpoint/2010/main" val="362470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13</a:t>
            </a:fld>
            <a:endParaRPr lang="en-US" dirty="0"/>
          </a:p>
        </p:txBody>
      </p:sp>
    </p:spTree>
    <p:extLst>
      <p:ext uri="{BB962C8B-B14F-4D97-AF65-F5344CB8AC3E}">
        <p14:creationId xmlns:p14="http://schemas.microsoft.com/office/powerpoint/2010/main" val="1028839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14</a:t>
            </a:fld>
            <a:endParaRPr lang="en-US" dirty="0"/>
          </a:p>
        </p:txBody>
      </p:sp>
    </p:spTree>
    <p:extLst>
      <p:ext uri="{BB962C8B-B14F-4D97-AF65-F5344CB8AC3E}">
        <p14:creationId xmlns:p14="http://schemas.microsoft.com/office/powerpoint/2010/main" val="278418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F9460A-9E81-496F-91AC-92DE7ABF30C4}" type="slidenum">
              <a:rPr lang="en-US" smtClean="0"/>
              <a:pPr/>
              <a:t>15</a:t>
            </a:fld>
            <a:endParaRPr lang="en-US" dirty="0"/>
          </a:p>
        </p:txBody>
      </p:sp>
    </p:spTree>
    <p:extLst>
      <p:ext uri="{BB962C8B-B14F-4D97-AF65-F5344CB8AC3E}">
        <p14:creationId xmlns:p14="http://schemas.microsoft.com/office/powerpoint/2010/main" val="338456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2</a:t>
            </a:fld>
            <a:endParaRPr lang="en-US" dirty="0"/>
          </a:p>
        </p:txBody>
      </p:sp>
    </p:spTree>
    <p:extLst>
      <p:ext uri="{BB962C8B-B14F-4D97-AF65-F5344CB8AC3E}">
        <p14:creationId xmlns:p14="http://schemas.microsoft.com/office/powerpoint/2010/main" val="370732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3</a:t>
            </a:fld>
            <a:endParaRPr lang="en-US" dirty="0"/>
          </a:p>
        </p:txBody>
      </p:sp>
    </p:spTree>
    <p:extLst>
      <p:ext uri="{BB962C8B-B14F-4D97-AF65-F5344CB8AC3E}">
        <p14:creationId xmlns:p14="http://schemas.microsoft.com/office/powerpoint/2010/main" val="396267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4</a:t>
            </a:fld>
            <a:endParaRPr lang="en-US" dirty="0"/>
          </a:p>
        </p:txBody>
      </p:sp>
    </p:spTree>
    <p:extLst>
      <p:ext uri="{BB962C8B-B14F-4D97-AF65-F5344CB8AC3E}">
        <p14:creationId xmlns:p14="http://schemas.microsoft.com/office/powerpoint/2010/main" val="111722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5</a:t>
            </a:fld>
            <a:endParaRPr lang="en-US" dirty="0"/>
          </a:p>
        </p:txBody>
      </p:sp>
    </p:spTree>
    <p:extLst>
      <p:ext uri="{BB962C8B-B14F-4D97-AF65-F5344CB8AC3E}">
        <p14:creationId xmlns:p14="http://schemas.microsoft.com/office/powerpoint/2010/main" val="112062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F9460A-9E81-496F-91AC-92DE7ABF30C4}" type="slidenum">
              <a:rPr lang="en-US" smtClean="0"/>
              <a:pPr/>
              <a:t>6</a:t>
            </a:fld>
            <a:endParaRPr lang="en-US" dirty="0"/>
          </a:p>
        </p:txBody>
      </p:sp>
    </p:spTree>
    <p:extLst>
      <p:ext uri="{BB962C8B-B14F-4D97-AF65-F5344CB8AC3E}">
        <p14:creationId xmlns:p14="http://schemas.microsoft.com/office/powerpoint/2010/main" val="146038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7</a:t>
            </a:fld>
            <a:endParaRPr lang="en-US" dirty="0"/>
          </a:p>
        </p:txBody>
      </p:sp>
    </p:spTree>
    <p:extLst>
      <p:ext uri="{BB962C8B-B14F-4D97-AF65-F5344CB8AC3E}">
        <p14:creationId xmlns:p14="http://schemas.microsoft.com/office/powerpoint/2010/main" val="413581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pPr/>
              <a:t>9</a:t>
            </a:fld>
            <a:endParaRPr lang="en-US" dirty="0"/>
          </a:p>
        </p:txBody>
      </p:sp>
    </p:spTree>
    <p:extLst>
      <p:ext uri="{BB962C8B-B14F-4D97-AF65-F5344CB8AC3E}">
        <p14:creationId xmlns:p14="http://schemas.microsoft.com/office/powerpoint/2010/main" val="307642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10</a:t>
            </a:fld>
            <a:endParaRPr lang="en-US" dirty="0"/>
          </a:p>
        </p:txBody>
      </p:sp>
    </p:spTree>
    <p:extLst>
      <p:ext uri="{BB962C8B-B14F-4D97-AF65-F5344CB8AC3E}">
        <p14:creationId xmlns:p14="http://schemas.microsoft.com/office/powerpoint/2010/main" val="1886511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E625E72-7062-4D8E-BA99-F07B9DD1F028}" type="datetimeFigureOut">
              <a:rPr lang="en-US" smtClean="0"/>
              <a:pPr/>
              <a:t>2/26/2025</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BE924555-EAFD-4B2F-96F4-A60706EF2138}"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3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01691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69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27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3216368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05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978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60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03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327778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46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8391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62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30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21196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53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5997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625E72-7062-4D8E-BA99-F07B9DD1F028}" type="datetimeFigureOut">
              <a:rPr lang="en-US" smtClean="0"/>
              <a:pPr/>
              <a:t>2/26/2025</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5044509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aw.uga.edu/clinics-externships-and-experiential-learning-program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heywood@uga.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Clinics/Externships</a:t>
            </a:r>
          </a:p>
        </p:txBody>
      </p:sp>
      <p:sp>
        <p:nvSpPr>
          <p:cNvPr id="3" name="Subtitle 2"/>
          <p:cNvSpPr>
            <a:spLocks noGrp="1"/>
          </p:cNvSpPr>
          <p:nvPr>
            <p:ph type="subTitle" idx="1"/>
          </p:nvPr>
        </p:nvSpPr>
        <p:spPr/>
        <p:txBody>
          <a:bodyPr/>
          <a:lstStyle/>
          <a:p>
            <a:r>
              <a:rPr lang="en-US" sz="2800" i="1" dirty="0"/>
              <a:t>Town Hall</a:t>
            </a:r>
          </a:p>
          <a:p>
            <a:r>
              <a:rPr lang="en-US" sz="2800" i="1" dirty="0"/>
              <a:t>Spring 2025</a:t>
            </a:r>
          </a:p>
          <a:p>
            <a:endParaRPr lang="en-US" sz="2800" i="1" dirty="0"/>
          </a:p>
        </p:txBody>
      </p:sp>
      <p:pic>
        <p:nvPicPr>
          <p:cNvPr id="6" name="Picture 5" descr="A close up of a sign&#10;&#10;Description generated with very high confidence">
            <a:extLst>
              <a:ext uri="{FF2B5EF4-FFF2-40B4-BE49-F238E27FC236}">
                <a16:creationId xmlns:a16="http://schemas.microsoft.com/office/drawing/2014/main" id="{AC91E173-EB8E-4009-8C86-5ACBFB6A6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600200"/>
            <a:ext cx="1752600" cy="9974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I apply?</a:t>
            </a:r>
          </a:p>
        </p:txBody>
      </p:sp>
      <p:sp>
        <p:nvSpPr>
          <p:cNvPr id="3" name="Content Placeholder 2"/>
          <p:cNvSpPr>
            <a:spLocks noGrp="1"/>
          </p:cNvSpPr>
          <p:nvPr>
            <p:ph idx="1"/>
          </p:nvPr>
        </p:nvSpPr>
        <p:spPr>
          <a:noFill/>
        </p:spPr>
        <p:txBody>
          <a:bodyPr>
            <a:noAutofit/>
          </a:bodyPr>
          <a:lstStyle/>
          <a:p>
            <a:pPr marL="0" indent="0">
              <a:buNone/>
            </a:pPr>
            <a:r>
              <a:rPr lang="en-US" sz="3200" dirty="0"/>
              <a:t>These two programs use regular course enrollment (point allocation):</a:t>
            </a:r>
          </a:p>
          <a:p>
            <a:pPr lvl="1"/>
            <a:r>
              <a:rPr lang="en-US" sz="3200" dirty="0"/>
              <a:t>Mediation Practicum</a:t>
            </a:r>
          </a:p>
          <a:p>
            <a:pPr lvl="1"/>
            <a:r>
              <a:rPr lang="en-US" sz="3200" dirty="0"/>
              <a:t>Public Interest Practicum</a:t>
            </a:r>
            <a:endParaRPr lang="en-US" sz="3200" dirty="0">
              <a:solidFill>
                <a:schemeClr val="tx1"/>
              </a:solidFill>
            </a:endParaRPr>
          </a:p>
          <a:p>
            <a:pPr lvl="1"/>
            <a:endParaRPr lang="en-US" sz="2800" dirty="0"/>
          </a:p>
          <a:p>
            <a:endParaRPr lang="en-US" sz="2800" dirty="0"/>
          </a:p>
        </p:txBody>
      </p:sp>
    </p:spTree>
    <p:extLst>
      <p:ext uri="{BB962C8B-B14F-4D97-AF65-F5344CB8AC3E}">
        <p14:creationId xmlns:p14="http://schemas.microsoft.com/office/powerpoint/2010/main" val="184684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I apply?</a:t>
            </a:r>
          </a:p>
        </p:txBody>
      </p:sp>
      <p:sp>
        <p:nvSpPr>
          <p:cNvPr id="3" name="Content Placeholder 2"/>
          <p:cNvSpPr>
            <a:spLocks noGrp="1"/>
          </p:cNvSpPr>
          <p:nvPr>
            <p:ph idx="1"/>
          </p:nvPr>
        </p:nvSpPr>
        <p:spPr>
          <a:noFill/>
        </p:spPr>
        <p:txBody>
          <a:bodyPr>
            <a:noAutofit/>
          </a:bodyPr>
          <a:lstStyle/>
          <a:p>
            <a:pPr marL="0" indent="0">
              <a:buNone/>
            </a:pPr>
            <a:r>
              <a:rPr lang="en-US" sz="2500" b="1" dirty="0"/>
              <a:t>All other clinics require applications and decide enrollment before point allocation period.</a:t>
            </a:r>
          </a:p>
          <a:p>
            <a:r>
              <a:rPr lang="en-US" sz="2500" dirty="0"/>
              <a:t>Use Application Form on My Georgia Law Portal</a:t>
            </a:r>
          </a:p>
          <a:p>
            <a:r>
              <a:rPr lang="en-US" sz="2500" dirty="0"/>
              <a:t>For more information </a:t>
            </a:r>
            <a:r>
              <a:rPr lang="en-US" sz="2500" dirty="0">
                <a:solidFill>
                  <a:schemeClr val="tx1"/>
                </a:solidFill>
              </a:rPr>
              <a:t>go to: </a:t>
            </a:r>
            <a:r>
              <a:rPr lang="en-US" sz="2500" dirty="0">
                <a:solidFill>
                  <a:schemeClr val="tx1"/>
                </a:solidFill>
                <a:hlinkClick r:id="rId3">
                  <a:extLst>
                    <a:ext uri="{A12FA001-AC4F-418D-AE19-62706E023703}">
                      <ahyp:hlinkClr xmlns:ahyp="http://schemas.microsoft.com/office/drawing/2018/hyperlinkcolor" val="tx"/>
                    </a:ext>
                  </a:extLst>
                </a:hlinkClick>
              </a:rPr>
              <a:t>https://www.law.uga.edu/clinics-externships-and-experiential-learning-programs</a:t>
            </a:r>
            <a:r>
              <a:rPr lang="en-US" sz="2500" dirty="0">
                <a:solidFill>
                  <a:schemeClr val="tx1"/>
                </a:solidFill>
              </a:rPr>
              <a:t> and/o</a:t>
            </a:r>
            <a:r>
              <a:rPr lang="en-US" sz="2500" dirty="0"/>
              <a:t>r contact the faculty member who directs the clinical program</a:t>
            </a:r>
            <a:endParaRPr lang="en-US" sz="2500" dirty="0">
              <a:solidFill>
                <a:schemeClr val="tx1"/>
              </a:solidFill>
            </a:endParaRPr>
          </a:p>
          <a:p>
            <a:pPr lvl="1"/>
            <a:endParaRPr lang="en-US" sz="2400" dirty="0"/>
          </a:p>
          <a:p>
            <a:endParaRPr lang="en-US" dirty="0"/>
          </a:p>
        </p:txBody>
      </p:sp>
    </p:spTree>
    <p:extLst>
      <p:ext uri="{BB962C8B-B14F-4D97-AF65-F5344CB8AC3E}">
        <p14:creationId xmlns:p14="http://schemas.microsoft.com/office/powerpoint/2010/main" val="64691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Application Deadlines - Fall 2025</a:t>
            </a:r>
          </a:p>
        </p:txBody>
      </p:sp>
      <p:sp>
        <p:nvSpPr>
          <p:cNvPr id="5" name="Content Placeholder 4">
            <a:extLst>
              <a:ext uri="{FF2B5EF4-FFF2-40B4-BE49-F238E27FC236}">
                <a16:creationId xmlns:a16="http://schemas.microsoft.com/office/drawing/2014/main" id="{D357457B-4F30-4BB2-978B-0ABAF0D7D5E9}"/>
              </a:ext>
            </a:extLst>
          </p:cNvPr>
          <p:cNvSpPr>
            <a:spLocks noGrp="1"/>
          </p:cNvSpPr>
          <p:nvPr>
            <p:ph idx="1"/>
          </p:nvPr>
        </p:nvSpPr>
        <p:spPr>
          <a:xfrm>
            <a:off x="914400" y="2362200"/>
            <a:ext cx="7315199" cy="3810000"/>
          </a:xfrm>
        </p:spPr>
        <p:txBody>
          <a:bodyPr numCol="2">
            <a:noAutofit/>
          </a:bodyPr>
          <a:lstStyle/>
          <a:p>
            <a:pPr marL="0" indent="0">
              <a:spcBef>
                <a:spcPts val="0"/>
              </a:spcBef>
              <a:buNone/>
            </a:pPr>
            <a:r>
              <a:rPr lang="en-US" sz="1600" b="1" dirty="0"/>
              <a:t>Thursday, February 27</a:t>
            </a:r>
          </a:p>
          <a:p>
            <a:pPr lvl="1">
              <a:spcBef>
                <a:spcPts val="0"/>
              </a:spcBef>
            </a:pPr>
            <a:r>
              <a:rPr lang="en-US" sz="1600" dirty="0"/>
              <a:t>Atlanta Semester in Practice (Civil Externships) </a:t>
            </a:r>
          </a:p>
          <a:p>
            <a:pPr lvl="1">
              <a:spcBef>
                <a:spcPts val="0"/>
              </a:spcBef>
            </a:pPr>
            <a:r>
              <a:rPr lang="en-US" sz="1600" dirty="0"/>
              <a:t>Civil Externships (Atlanta)</a:t>
            </a:r>
            <a:endParaRPr lang="en-US" sz="1600" b="1" dirty="0"/>
          </a:p>
          <a:p>
            <a:pPr marL="0" indent="0">
              <a:spcBef>
                <a:spcPts val="0"/>
              </a:spcBef>
              <a:buNone/>
            </a:pPr>
            <a:r>
              <a:rPr lang="en-US" sz="1600" b="1" dirty="0"/>
              <a:t>Wednesday, March 12</a:t>
            </a:r>
            <a:endParaRPr lang="en-US" sz="1600" dirty="0">
              <a:highlight>
                <a:srgbClr val="FFFF00"/>
              </a:highlight>
            </a:endParaRPr>
          </a:p>
          <a:p>
            <a:pPr lvl="1">
              <a:spcBef>
                <a:spcPts val="0"/>
              </a:spcBef>
            </a:pPr>
            <a:r>
              <a:rPr lang="en-US" sz="1600" dirty="0"/>
              <a:t>Appellate Litigation Clinic</a:t>
            </a:r>
          </a:p>
          <a:p>
            <a:pPr lvl="1">
              <a:spcBef>
                <a:spcPts val="0"/>
              </a:spcBef>
            </a:pPr>
            <a:r>
              <a:rPr lang="en-US" sz="1600" dirty="0"/>
              <a:t>Business Law Clinic</a:t>
            </a:r>
          </a:p>
          <a:p>
            <a:pPr lvl="1">
              <a:spcBef>
                <a:spcPts val="0"/>
              </a:spcBef>
            </a:pPr>
            <a:r>
              <a:rPr lang="en-US" sz="1600" dirty="0"/>
              <a:t>Capital Assistance Project </a:t>
            </a:r>
          </a:p>
          <a:p>
            <a:pPr lvl="1">
              <a:spcBef>
                <a:spcPts val="0"/>
              </a:spcBef>
            </a:pPr>
            <a:r>
              <a:rPr lang="en-US" sz="1600" dirty="0"/>
              <a:t>Civil Externships (Athens)</a:t>
            </a:r>
          </a:p>
          <a:p>
            <a:pPr lvl="1">
              <a:spcBef>
                <a:spcPts val="0"/>
              </a:spcBef>
            </a:pPr>
            <a:r>
              <a:rPr lang="en-US" sz="1600" dirty="0"/>
              <a:t>Community Health Law Partnership (Comm. </a:t>
            </a:r>
            <a:r>
              <a:rPr lang="en-US" sz="1600" dirty="0" err="1"/>
              <a:t>HeLP</a:t>
            </a:r>
            <a:r>
              <a:rPr lang="en-US" sz="1600" dirty="0"/>
              <a:t>) </a:t>
            </a:r>
          </a:p>
          <a:p>
            <a:pPr lvl="1">
              <a:spcBef>
                <a:spcPts val="0"/>
              </a:spcBef>
            </a:pPr>
            <a:r>
              <a:rPr lang="en-US" sz="1600" dirty="0"/>
              <a:t>Corporate Counsel Ext. (FT &amp; PT) </a:t>
            </a:r>
          </a:p>
          <a:p>
            <a:pPr marL="457200" lvl="1" indent="0">
              <a:spcBef>
                <a:spcPts val="0"/>
              </a:spcBef>
              <a:buNone/>
            </a:pPr>
            <a:endParaRPr lang="en-US" sz="1600" dirty="0"/>
          </a:p>
          <a:p>
            <a:pPr marL="0" marR="0" lvl="0" indent="0" algn="l" defTabSz="457200" rtl="0" eaLnBrk="1" fontAlgn="auto" latinLnBrk="0" hangingPunct="1">
              <a:lnSpc>
                <a:spcPct val="100000"/>
              </a:lnSpc>
              <a:spcBef>
                <a:spcPts val="0"/>
              </a:spcBef>
              <a:spcAft>
                <a:spcPts val="600"/>
              </a:spcAft>
              <a:buClr>
                <a:srgbClr val="83992A"/>
              </a:buClr>
              <a:buSzPct val="115000"/>
              <a:buFont typeface="Arial"/>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Garamond"/>
                <a:ea typeface="+mn-ea"/>
                <a:cs typeface="+mn-cs"/>
              </a:rPr>
              <a:t>	Wednesday, March 12 (cont’d)</a:t>
            </a:r>
            <a:endParaRPr lang="en-US" sz="1600" b="1" dirty="0"/>
          </a:p>
          <a:p>
            <a:pPr lvl="1">
              <a:spcBef>
                <a:spcPts val="0"/>
              </a:spcBef>
            </a:pPr>
            <a:r>
              <a:rPr lang="en-US" sz="1600" dirty="0"/>
              <a:t>Criminal Defense Practicum I &amp; II</a:t>
            </a:r>
          </a:p>
          <a:p>
            <a:pPr lvl="1">
              <a:spcBef>
                <a:spcPts val="0"/>
              </a:spcBef>
            </a:pPr>
            <a:r>
              <a:rPr lang="en-US" sz="1600" dirty="0"/>
              <a:t>DC Semester in Practice</a:t>
            </a:r>
          </a:p>
          <a:p>
            <a:pPr lvl="1">
              <a:spcBef>
                <a:spcPts val="0"/>
              </a:spcBef>
            </a:pPr>
            <a:r>
              <a:rPr lang="en-US" sz="1600" dirty="0"/>
              <a:t>First Amendment Clinic </a:t>
            </a:r>
          </a:p>
          <a:p>
            <a:pPr lvl="1">
              <a:spcBef>
                <a:spcPts val="0"/>
              </a:spcBef>
            </a:pPr>
            <a:r>
              <a:rPr lang="en-US" sz="1600" dirty="0"/>
              <a:t>Jane W. Wilson Family Justice Clinic</a:t>
            </a:r>
          </a:p>
          <a:p>
            <a:pPr lvl="1">
              <a:spcBef>
                <a:spcPts val="0"/>
              </a:spcBef>
            </a:pPr>
            <a:r>
              <a:rPr lang="en-US" sz="1600" dirty="0"/>
              <a:t>Land Conservation Clinic </a:t>
            </a:r>
          </a:p>
          <a:p>
            <a:pPr lvl="1">
              <a:spcBef>
                <a:spcPts val="0"/>
              </a:spcBef>
            </a:pPr>
            <a:r>
              <a:rPr lang="en-US" sz="1600" dirty="0"/>
              <a:t>Mediation Clinic</a:t>
            </a:r>
          </a:p>
          <a:p>
            <a:pPr lvl="1">
              <a:spcBef>
                <a:spcPts val="0"/>
              </a:spcBef>
            </a:pPr>
            <a:r>
              <a:rPr lang="en-US" sz="1600" dirty="0"/>
              <a:t>Practicum in Animal Welfare Skills (PAWS)</a:t>
            </a:r>
          </a:p>
          <a:p>
            <a:pPr lvl="1">
              <a:spcBef>
                <a:spcPts val="0"/>
              </a:spcBef>
            </a:pPr>
            <a:r>
              <a:rPr lang="en-US" sz="1600" dirty="0"/>
              <a:t>Veterans Legal Clinic</a:t>
            </a:r>
          </a:p>
          <a:p>
            <a:pPr lvl="1">
              <a:spcBef>
                <a:spcPts val="0"/>
              </a:spcBef>
            </a:pPr>
            <a:r>
              <a:rPr lang="en-US" sz="1600" dirty="0"/>
              <a:t>Wilbanks CEASE Clinic</a:t>
            </a:r>
          </a:p>
        </p:txBody>
      </p:sp>
    </p:spTree>
    <p:extLst>
      <p:ext uri="{BB962C8B-B14F-4D97-AF65-F5344CB8AC3E}">
        <p14:creationId xmlns:p14="http://schemas.microsoft.com/office/powerpoint/2010/main" val="360561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Application Deadlines - Fall 2025</a:t>
            </a:r>
          </a:p>
        </p:txBody>
      </p:sp>
      <p:sp>
        <p:nvSpPr>
          <p:cNvPr id="3" name="Content Placeholder 2"/>
          <p:cNvSpPr>
            <a:spLocks noGrp="1"/>
          </p:cNvSpPr>
          <p:nvPr>
            <p:ph idx="1"/>
          </p:nvPr>
        </p:nvSpPr>
        <p:spPr>
          <a:xfrm>
            <a:off x="1413344" y="1828800"/>
            <a:ext cx="6206656" cy="4800600"/>
          </a:xfrm>
        </p:spPr>
        <p:txBody>
          <a:bodyPr numCol="2" spcCol="274320">
            <a:noAutofit/>
          </a:bodyPr>
          <a:lstStyle/>
          <a:p>
            <a:pPr marL="0" indent="0">
              <a:spcBef>
                <a:spcPts val="0"/>
              </a:spcBef>
              <a:buNone/>
            </a:pPr>
            <a:endParaRPr lang="en-US" sz="1700" b="1" dirty="0"/>
          </a:p>
          <a:p>
            <a:pPr marL="0" indent="0">
              <a:spcBef>
                <a:spcPts val="0"/>
              </a:spcBef>
              <a:buNone/>
            </a:pPr>
            <a:endParaRPr lang="en-US" sz="1700" dirty="0"/>
          </a:p>
          <a:p>
            <a:pPr marL="0" indent="0">
              <a:spcBef>
                <a:spcPts val="0"/>
              </a:spcBef>
              <a:buNone/>
            </a:pPr>
            <a:r>
              <a:rPr lang="en-US" sz="1700" b="1" dirty="0"/>
              <a:t>Friday, March 28</a:t>
            </a:r>
          </a:p>
          <a:p>
            <a:pPr>
              <a:spcBef>
                <a:spcPts val="0"/>
              </a:spcBef>
            </a:pPr>
            <a:r>
              <a:rPr lang="en-US" sz="1700" dirty="0"/>
              <a:t>Deadline for first offers to students</a:t>
            </a:r>
          </a:p>
          <a:p>
            <a:pPr>
              <a:spcBef>
                <a:spcPts val="0"/>
              </a:spcBef>
            </a:pPr>
            <a:r>
              <a:rPr lang="en-US" sz="1700" dirty="0"/>
              <a:t>Students may but need not accept first offers until after this date</a:t>
            </a:r>
          </a:p>
          <a:p>
            <a:pPr marL="0" indent="0">
              <a:spcBef>
                <a:spcPts val="0"/>
              </a:spcBef>
              <a:buNone/>
            </a:pPr>
            <a:r>
              <a:rPr lang="en-US" sz="1700" b="1" dirty="0"/>
              <a:t>Monday, March 31</a:t>
            </a:r>
          </a:p>
          <a:p>
            <a:pPr>
              <a:spcBef>
                <a:spcPts val="0"/>
              </a:spcBef>
            </a:pPr>
            <a:r>
              <a:rPr lang="en-US" sz="1700" dirty="0"/>
              <a:t>Deadline for student decisions on first offers.</a:t>
            </a:r>
            <a:endParaRPr lang="en-US" sz="1700" b="1" dirty="0"/>
          </a:p>
          <a:p>
            <a:pPr marL="0" indent="0">
              <a:spcBef>
                <a:spcPts val="0"/>
              </a:spcBef>
              <a:buNone/>
            </a:pPr>
            <a:r>
              <a:rPr lang="en-US" sz="1700" b="1" dirty="0"/>
              <a:t>Monday, April 7</a:t>
            </a:r>
          </a:p>
          <a:p>
            <a:pPr>
              <a:spcBef>
                <a:spcPts val="0"/>
              </a:spcBef>
            </a:pPr>
            <a:r>
              <a:rPr lang="en-US" sz="1700" dirty="0"/>
              <a:t>Final decisions on all waiting lists.</a:t>
            </a:r>
          </a:p>
          <a:p>
            <a:pPr>
              <a:spcBef>
                <a:spcPts val="0"/>
              </a:spcBef>
            </a:pPr>
            <a:endParaRPr lang="en-US" sz="1700" b="1" dirty="0"/>
          </a:p>
          <a:p>
            <a:pPr>
              <a:spcBef>
                <a:spcPts val="0"/>
              </a:spcBef>
            </a:pPr>
            <a:endParaRPr lang="en-US" sz="1700" b="1" dirty="0"/>
          </a:p>
          <a:p>
            <a:pPr>
              <a:spcBef>
                <a:spcPts val="0"/>
              </a:spcBef>
            </a:pPr>
            <a:endParaRPr lang="en-US" sz="1700" b="1" dirty="0"/>
          </a:p>
          <a:p>
            <a:pPr marL="0" indent="0">
              <a:spcBef>
                <a:spcPts val="0"/>
              </a:spcBef>
              <a:buNone/>
            </a:pPr>
            <a:r>
              <a:rPr lang="en-US" sz="1700" b="1" dirty="0"/>
              <a:t>April 9-11</a:t>
            </a:r>
          </a:p>
          <a:p>
            <a:pPr marL="342900" lvl="1" indent="0">
              <a:spcBef>
                <a:spcPts val="0"/>
              </a:spcBef>
              <a:buNone/>
            </a:pPr>
            <a:r>
              <a:rPr lang="en-US" sz="1700" dirty="0"/>
              <a:t>Point allocation for:</a:t>
            </a:r>
          </a:p>
          <a:p>
            <a:pPr lvl="1">
              <a:spcBef>
                <a:spcPts val="0"/>
              </a:spcBef>
            </a:pPr>
            <a:r>
              <a:rPr lang="en-US" sz="1700" dirty="0"/>
              <a:t>Mediation Practicum</a:t>
            </a:r>
          </a:p>
          <a:p>
            <a:pPr lvl="1">
              <a:spcBef>
                <a:spcPts val="0"/>
              </a:spcBef>
            </a:pPr>
            <a:r>
              <a:rPr lang="en-US" sz="1700" dirty="0"/>
              <a:t>Public Interest Practicum</a:t>
            </a:r>
          </a:p>
          <a:p>
            <a:pPr marL="457200" lvl="1" indent="0">
              <a:spcBef>
                <a:spcPts val="0"/>
              </a:spcBef>
              <a:buNone/>
            </a:pPr>
            <a:endParaRPr lang="en-US" sz="1700" u="sng" dirty="0"/>
          </a:p>
          <a:p>
            <a:pPr marL="457200" lvl="1" indent="0">
              <a:spcBef>
                <a:spcPts val="0"/>
              </a:spcBef>
              <a:buNone/>
            </a:pPr>
            <a:r>
              <a:rPr lang="en-US" sz="1700" u="sng" dirty="0"/>
              <a:t>Note</a:t>
            </a:r>
            <a:r>
              <a:rPr lang="en-US" sz="1700" dirty="0"/>
              <a:t>: Proposals for remote externships outside Athens, Atlanta, or DC should be made prior to points allocation to Professor Heywood </a:t>
            </a:r>
            <a:r>
              <a:rPr lang="en-US" sz="1700" dirty="0">
                <a:hlinkClick r:id="rId3"/>
              </a:rPr>
              <a:t>jheywood@uga.edu</a:t>
            </a:r>
            <a:endParaRPr lang="en-US" sz="1700" dirty="0"/>
          </a:p>
        </p:txBody>
      </p:sp>
    </p:spTree>
    <p:extLst>
      <p:ext uri="{BB962C8B-B14F-4D97-AF65-F5344CB8AC3E}">
        <p14:creationId xmlns:p14="http://schemas.microsoft.com/office/powerpoint/2010/main" val="26235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5337"/>
            <a:ext cx="6908800" cy="1303867"/>
          </a:xfrm>
        </p:spPr>
        <p:txBody>
          <a:bodyPr>
            <a:normAutofit/>
          </a:bodyPr>
          <a:lstStyle/>
          <a:p>
            <a:pPr algn="ctr"/>
            <a:r>
              <a:rPr lang="en-US" sz="3200" b="1" dirty="0"/>
              <a:t>Application Deadlines – Summer 2025</a:t>
            </a:r>
          </a:p>
        </p:txBody>
      </p:sp>
      <p:sp>
        <p:nvSpPr>
          <p:cNvPr id="3" name="Content Placeholder 2"/>
          <p:cNvSpPr>
            <a:spLocks noGrp="1"/>
          </p:cNvSpPr>
          <p:nvPr>
            <p:ph idx="1"/>
          </p:nvPr>
        </p:nvSpPr>
        <p:spPr>
          <a:xfrm>
            <a:off x="961261" y="2362200"/>
            <a:ext cx="7221478" cy="3505200"/>
          </a:xfrm>
        </p:spPr>
        <p:txBody>
          <a:bodyPr numCol="2" spcCol="274320">
            <a:noAutofit/>
          </a:bodyPr>
          <a:lstStyle/>
          <a:p>
            <a:pPr marL="0" indent="0">
              <a:spcBef>
                <a:spcPts val="0"/>
              </a:spcBef>
              <a:buNone/>
            </a:pPr>
            <a:r>
              <a:rPr lang="en-US" sz="1600" b="1" dirty="0"/>
              <a:t>Wednesday, March 12 – Deadline for*</a:t>
            </a:r>
          </a:p>
          <a:p>
            <a:pPr>
              <a:spcBef>
                <a:spcPts val="0"/>
              </a:spcBef>
            </a:pPr>
            <a:r>
              <a:rPr lang="en-US" sz="1600" dirty="0"/>
              <a:t>Corporate Counsel Externship: school-arranged                      </a:t>
            </a:r>
          </a:p>
          <a:p>
            <a:pPr>
              <a:spcBef>
                <a:spcPts val="0"/>
              </a:spcBef>
            </a:pPr>
            <a:r>
              <a:rPr lang="en-US" sz="1600" dirty="0"/>
              <a:t>Criminal Defense Practicum  I &amp; II    (public defender externships) </a:t>
            </a:r>
            <a:r>
              <a:rPr lang="en-US" sz="1600" dirty="0">
                <a:highlight>
                  <a:srgbClr val="FFFF00"/>
                </a:highlight>
              </a:rPr>
              <a:t>                                                                                                                                                                                 </a:t>
            </a:r>
          </a:p>
          <a:p>
            <a:pPr>
              <a:spcBef>
                <a:spcPts val="0"/>
              </a:spcBef>
            </a:pPr>
            <a:r>
              <a:rPr lang="en-US" sz="1600" dirty="0"/>
              <a:t>Summer Externships: school-arranged </a:t>
            </a:r>
          </a:p>
          <a:p>
            <a:pPr>
              <a:spcBef>
                <a:spcPts val="0"/>
              </a:spcBef>
            </a:pPr>
            <a:r>
              <a:rPr lang="en-US" sz="1600" dirty="0"/>
              <a:t>Veterans Legal Clinic</a:t>
            </a:r>
          </a:p>
          <a:p>
            <a:pPr>
              <a:spcBef>
                <a:spcPts val="0"/>
              </a:spcBef>
            </a:pPr>
            <a:r>
              <a:rPr lang="en-US" sz="1600" dirty="0"/>
              <a:t>Wilbanks CEASE Clinic</a:t>
            </a:r>
          </a:p>
          <a:p>
            <a:pPr>
              <a:spcBef>
                <a:spcPts val="0"/>
              </a:spcBef>
            </a:pPr>
            <a:endParaRPr lang="en-US" sz="1600" dirty="0"/>
          </a:p>
          <a:p>
            <a:pPr marL="0" indent="0">
              <a:spcBef>
                <a:spcPts val="0"/>
              </a:spcBef>
              <a:buNone/>
            </a:pPr>
            <a:r>
              <a:rPr lang="en-US" sz="1600" dirty="0"/>
              <a:t>*Applications may remain open after deadline if space is available.</a:t>
            </a:r>
          </a:p>
          <a:p>
            <a:pPr marL="0" indent="0">
              <a:spcBef>
                <a:spcPts val="0"/>
              </a:spcBef>
              <a:buNone/>
            </a:pPr>
            <a:r>
              <a:rPr lang="en-US" sz="1600" b="1" dirty="0"/>
              <a:t>Open until filled:  </a:t>
            </a:r>
          </a:p>
          <a:p>
            <a:pPr>
              <a:spcBef>
                <a:spcPts val="0"/>
              </a:spcBef>
            </a:pPr>
            <a:r>
              <a:rPr lang="en-US" sz="1600" dirty="0"/>
              <a:t>Corporate Counsel Externships: student-arranged</a:t>
            </a:r>
          </a:p>
          <a:p>
            <a:pPr>
              <a:spcBef>
                <a:spcPts val="0"/>
              </a:spcBef>
            </a:pPr>
            <a:r>
              <a:rPr lang="en-US" sz="1600" dirty="0"/>
              <a:t>Summer Externships: student-arranged (judicial, non-profit, gov’t &amp; prosecution)</a:t>
            </a:r>
          </a:p>
        </p:txBody>
      </p:sp>
      <p:sp>
        <p:nvSpPr>
          <p:cNvPr id="4" name="TextBox 3">
            <a:extLst>
              <a:ext uri="{FF2B5EF4-FFF2-40B4-BE49-F238E27FC236}">
                <a16:creationId xmlns:a16="http://schemas.microsoft.com/office/drawing/2014/main" id="{517C220C-DE88-4FC4-8588-EE71B587A465}"/>
              </a:ext>
            </a:extLst>
          </p:cNvPr>
          <p:cNvSpPr txBox="1"/>
          <p:nvPr/>
        </p:nvSpPr>
        <p:spPr>
          <a:xfrm>
            <a:off x="961261" y="5867400"/>
            <a:ext cx="7573138" cy="523220"/>
          </a:xfrm>
          <a:prstGeom prst="rect">
            <a:avLst/>
          </a:prstGeom>
          <a:noFill/>
        </p:spPr>
        <p:txBody>
          <a:bodyPr wrap="square" rtlCol="0">
            <a:spAutoFit/>
          </a:bodyPr>
          <a:lstStyle/>
          <a:p>
            <a:pPr algn="ctr"/>
            <a:r>
              <a:rPr lang="nb-NO" sz="1400" i="1" dirty="0"/>
              <a:t>JD students enrolled in a clinic or externship course are eligible for registration under Georgia’s student practice rule. </a:t>
            </a:r>
          </a:p>
          <a:p>
            <a:pPr algn="ctr"/>
            <a:r>
              <a:rPr lang="nb-NO" sz="1400" i="1" dirty="0"/>
              <a:t>See student handbook rule 2.3.8</a:t>
            </a:r>
            <a:endParaRPr lang="en-US" sz="1400" i="1" dirty="0"/>
          </a:p>
        </p:txBody>
      </p:sp>
    </p:spTree>
    <p:extLst>
      <p:ext uri="{BB962C8B-B14F-4D97-AF65-F5344CB8AC3E}">
        <p14:creationId xmlns:p14="http://schemas.microsoft.com/office/powerpoint/2010/main" val="183459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Table Talk</a:t>
            </a:r>
          </a:p>
        </p:txBody>
      </p:sp>
      <p:sp>
        <p:nvSpPr>
          <p:cNvPr id="3" name="Content Placeholder 2"/>
          <p:cNvSpPr>
            <a:spLocks noGrp="1"/>
          </p:cNvSpPr>
          <p:nvPr>
            <p:ph idx="1"/>
          </p:nvPr>
        </p:nvSpPr>
        <p:spPr/>
        <p:txBody>
          <a:bodyPr>
            <a:normAutofit/>
          </a:bodyPr>
          <a:lstStyle/>
          <a:p>
            <a:r>
              <a:rPr lang="en-US" sz="2800" dirty="0"/>
              <a:t>You are invited to meet with our clinical professors and/or their staff or students</a:t>
            </a:r>
          </a:p>
          <a:p>
            <a:r>
              <a:rPr lang="en-US" sz="2800" dirty="0"/>
              <a:t>Opportunity to introduce yourself and ask questions!</a:t>
            </a:r>
          </a:p>
        </p:txBody>
      </p:sp>
    </p:spTree>
    <p:extLst>
      <p:ext uri="{BB962C8B-B14F-4D97-AF65-F5344CB8AC3E}">
        <p14:creationId xmlns:p14="http://schemas.microsoft.com/office/powerpoint/2010/main" val="399177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 clinics, externships, SIPs</a:t>
            </a:r>
          </a:p>
          <a:p>
            <a:pPr marL="0" indent="0">
              <a:buNone/>
            </a:pPr>
            <a:r>
              <a:rPr lang="en-US" sz="4000" b="1" dirty="0"/>
              <a:t>420+ enroll/reenroll per </a:t>
            </a:r>
            <a:r>
              <a:rPr lang="en-US" sz="4000" b="1" dirty="0" err="1"/>
              <a:t>yr</a:t>
            </a:r>
            <a:endParaRPr lang="en-US" sz="4000" b="1" dirty="0"/>
          </a:p>
          <a:p>
            <a:pPr marL="0" indent="0">
              <a:buNone/>
            </a:pPr>
            <a:r>
              <a:rPr lang="en-US" sz="4000" b="1" dirty="0"/>
              <a:t>80,000+ service hours</a:t>
            </a:r>
          </a:p>
          <a:p>
            <a:pPr marL="0" indent="0">
              <a:buNone/>
            </a:pPr>
            <a:r>
              <a:rPr lang="en-US" sz="4000" b="1" dirty="0"/>
              <a:t>25,000+ in-house clinic hours</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7272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Clinics, Externships, Practicums</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2800" u="sng" dirty="0"/>
              <a:t>In-house clinics</a:t>
            </a:r>
            <a:r>
              <a:rPr lang="en-US" sz="2800" dirty="0"/>
              <a:t>: courses in which faculty teach the seminar and directly supervise students in the clinic’s practice areas</a:t>
            </a:r>
            <a:endParaRPr lang="en-US" sz="2800" u="sng" dirty="0"/>
          </a:p>
          <a:p>
            <a:pPr marL="0" indent="0">
              <a:buNone/>
            </a:pPr>
            <a:r>
              <a:rPr lang="en-US" sz="2800" u="sng" dirty="0"/>
              <a:t>Externships</a:t>
            </a:r>
            <a:r>
              <a:rPr lang="en-US" sz="2800" dirty="0"/>
              <a:t>: courses in which faculty teach the seminar and co-supervise student placements outside the law school</a:t>
            </a:r>
          </a:p>
          <a:p>
            <a:pPr marL="0" indent="0">
              <a:buNone/>
            </a:pPr>
            <a:r>
              <a:rPr lang="en-US" sz="2800" u="sng" dirty="0"/>
              <a:t>Practicums</a:t>
            </a:r>
            <a:r>
              <a:rPr lang="en-US" sz="2800" dirty="0"/>
              <a:t>: can be either a clinic or externship</a:t>
            </a:r>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6298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In-house Clinics</a:t>
            </a:r>
          </a:p>
        </p:txBody>
      </p:sp>
      <p:sp>
        <p:nvSpPr>
          <p:cNvPr id="3" name="Content Placeholder 2"/>
          <p:cNvSpPr>
            <a:spLocks noGrp="1"/>
          </p:cNvSpPr>
          <p:nvPr>
            <p:ph idx="1"/>
          </p:nvPr>
        </p:nvSpPr>
        <p:spPr>
          <a:xfrm>
            <a:off x="1176866" y="2438400"/>
            <a:ext cx="6798734" cy="3447927"/>
          </a:xfrm>
          <a:noFill/>
          <a:ln>
            <a:noFill/>
          </a:ln>
        </p:spPr>
        <p:txBody>
          <a:bodyPr numCol="2" spcCol="365760">
            <a:noAutofit/>
          </a:bodyPr>
          <a:lstStyle/>
          <a:p>
            <a:r>
              <a:rPr lang="en-US" sz="1700" b="1" dirty="0"/>
              <a:t>Veterans Legal Clinic            </a:t>
            </a:r>
            <a:r>
              <a:rPr lang="en-US" sz="1700" dirty="0"/>
              <a:t>(Scherr)</a:t>
            </a:r>
          </a:p>
          <a:p>
            <a:r>
              <a:rPr lang="en-US" sz="1700" b="1" dirty="0"/>
              <a:t>Wilbanks CEASE Clinic    </a:t>
            </a:r>
            <a:r>
              <a:rPr lang="en-US" sz="1700" dirty="0"/>
              <a:t>(Hetherington)</a:t>
            </a:r>
          </a:p>
          <a:p>
            <a:r>
              <a:rPr lang="en-US" sz="1700" b="1" dirty="0"/>
              <a:t>Jane W. Wilson Family Justice Clinic </a:t>
            </a:r>
            <a:r>
              <a:rPr lang="en-US" sz="1700" dirty="0"/>
              <a:t>(</a:t>
            </a:r>
            <a:r>
              <a:rPr lang="en-US" sz="1700" dirty="0" err="1"/>
              <a:t>Scartz</a:t>
            </a:r>
            <a:r>
              <a:rPr lang="en-US" sz="1700" dirty="0"/>
              <a:t>)</a:t>
            </a:r>
          </a:p>
          <a:p>
            <a:r>
              <a:rPr lang="en-US" sz="1700" b="1" dirty="0"/>
              <a:t>Community Health Law Partnership (Community </a:t>
            </a:r>
            <a:r>
              <a:rPr lang="en-US" sz="1700" b="1" dirty="0" err="1"/>
              <a:t>HeLP</a:t>
            </a:r>
            <a:r>
              <a:rPr lang="en-US" sz="1700" b="1" dirty="0"/>
              <a:t>)      </a:t>
            </a:r>
            <a:r>
              <a:rPr lang="en-US" sz="1700" dirty="0"/>
              <a:t>(Cade)</a:t>
            </a:r>
          </a:p>
          <a:p>
            <a:r>
              <a:rPr lang="en-US" sz="1700" b="1" dirty="0"/>
              <a:t>Public Interest Practicum (PIP) </a:t>
            </a:r>
            <a:r>
              <a:rPr lang="en-US" sz="1700" dirty="0"/>
              <a:t>(Grant)</a:t>
            </a:r>
          </a:p>
          <a:p>
            <a:endParaRPr lang="en-US" sz="1700" b="1" dirty="0"/>
          </a:p>
          <a:p>
            <a:endParaRPr lang="en-US" sz="1700" b="1" dirty="0"/>
          </a:p>
          <a:p>
            <a:r>
              <a:rPr lang="en-US" sz="1700" b="1" dirty="0"/>
              <a:t>Appellate Litigation Clinic </a:t>
            </a:r>
            <a:r>
              <a:rPr lang="en-US" sz="1700" dirty="0"/>
              <a:t>(Burch)</a:t>
            </a:r>
          </a:p>
          <a:p>
            <a:r>
              <a:rPr lang="en-US" sz="1700" b="1" dirty="0"/>
              <a:t>First Amendment Clinic 	          </a:t>
            </a:r>
            <a:r>
              <a:rPr lang="en-US" sz="1700" dirty="0"/>
              <a:t>(</a:t>
            </a:r>
            <a:r>
              <a:rPr lang="en-US" sz="1700" dirty="0" err="1"/>
              <a:t>Norins</a:t>
            </a:r>
            <a:r>
              <a:rPr lang="en-US" sz="1700" dirty="0"/>
              <a:t>)</a:t>
            </a:r>
            <a:endParaRPr lang="en-US" sz="1700" b="1" dirty="0"/>
          </a:p>
          <a:p>
            <a:r>
              <a:rPr lang="en-US" sz="1700" b="1" dirty="0"/>
              <a:t>Business Law Clinic 	        </a:t>
            </a:r>
            <a:r>
              <a:rPr lang="en-US" sz="1700" dirty="0"/>
              <a:t>(Tracy)</a:t>
            </a:r>
          </a:p>
          <a:p>
            <a:r>
              <a:rPr lang="en-US" sz="1700" b="1" dirty="0"/>
              <a:t>Land Conservation Clinic</a:t>
            </a:r>
            <a:r>
              <a:rPr lang="en-US" sz="1700" dirty="0"/>
              <a:t> (Thompson)</a:t>
            </a:r>
            <a:endParaRPr lang="en-US" sz="1700" b="1" dirty="0"/>
          </a:p>
          <a:p>
            <a:r>
              <a:rPr lang="en-US" sz="1700" b="1" dirty="0"/>
              <a:t>Mediation Practicum	 </a:t>
            </a:r>
            <a:r>
              <a:rPr lang="en-US" sz="1700" dirty="0"/>
              <a:t>(McNiff)</a:t>
            </a:r>
            <a:endParaRPr lang="en-US" sz="1700" b="1" dirty="0"/>
          </a:p>
          <a:p>
            <a:r>
              <a:rPr lang="en-US" sz="1700" b="1" dirty="0"/>
              <a:t>Practicum in Animal Welfare Skills (PAWS) </a:t>
            </a:r>
            <a:r>
              <a:rPr lang="en-US" sz="1700" dirty="0"/>
              <a:t>(Milot)</a:t>
            </a:r>
          </a:p>
          <a:p>
            <a:pPr marL="0" indent="0">
              <a:buNone/>
            </a:pPr>
            <a:endParaRPr lang="en-US" sz="1700" dirty="0"/>
          </a:p>
          <a:p>
            <a:endParaRPr lang="en-US" sz="1700" dirty="0"/>
          </a:p>
        </p:txBody>
      </p:sp>
      <p:sp>
        <p:nvSpPr>
          <p:cNvPr id="4" name="Content Placeholder 2"/>
          <p:cNvSpPr txBox="1">
            <a:spLocks/>
          </p:cNvSpPr>
          <p:nvPr/>
        </p:nvSpPr>
        <p:spPr>
          <a:xfrm>
            <a:off x="4809066" y="2441331"/>
            <a:ext cx="3166534" cy="34449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sz="1600" b="1" dirty="0"/>
          </a:p>
        </p:txBody>
      </p:sp>
    </p:spTree>
    <p:extLst>
      <p:ext uri="{BB962C8B-B14F-4D97-AF65-F5344CB8AC3E}">
        <p14:creationId xmlns:p14="http://schemas.microsoft.com/office/powerpoint/2010/main" val="151390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Externship Programs </a:t>
            </a:r>
          </a:p>
        </p:txBody>
      </p:sp>
      <p:sp>
        <p:nvSpPr>
          <p:cNvPr id="3" name="Content Placeholder 2"/>
          <p:cNvSpPr>
            <a:spLocks noGrp="1"/>
          </p:cNvSpPr>
          <p:nvPr>
            <p:ph idx="1"/>
          </p:nvPr>
        </p:nvSpPr>
        <p:spPr>
          <a:xfrm>
            <a:off x="1176866" y="2438400"/>
            <a:ext cx="6798734" cy="3447927"/>
          </a:xfrm>
          <a:noFill/>
          <a:ln>
            <a:noFill/>
          </a:ln>
        </p:spPr>
        <p:txBody>
          <a:bodyPr numCol="2" spcCol="365760">
            <a:noAutofit/>
          </a:bodyPr>
          <a:lstStyle/>
          <a:p>
            <a:r>
              <a:rPr lang="en-US" sz="1800" b="1" dirty="0"/>
              <a:t>Criminal Defense Practicum </a:t>
            </a:r>
            <a:r>
              <a:rPr lang="en-US" sz="1800" dirty="0"/>
              <a:t>(</a:t>
            </a:r>
            <a:r>
              <a:rPr lang="en-US" sz="1800" dirty="0" err="1"/>
              <a:t>Taxel</a:t>
            </a:r>
            <a:r>
              <a:rPr lang="en-US" sz="1800" dirty="0"/>
              <a:t>)</a:t>
            </a:r>
            <a:endParaRPr lang="en-US" sz="1800" b="1" dirty="0"/>
          </a:p>
          <a:p>
            <a:r>
              <a:rPr lang="en-US" sz="1800" b="1" dirty="0"/>
              <a:t>Prosecutorial Justice Program </a:t>
            </a:r>
            <a:r>
              <a:rPr lang="en-US" sz="1800" dirty="0"/>
              <a:t>(Redmon)</a:t>
            </a:r>
            <a:endParaRPr lang="en-US" sz="1800" b="1" dirty="0"/>
          </a:p>
          <a:p>
            <a:r>
              <a:rPr lang="en-US" sz="1800" b="1" dirty="0"/>
              <a:t>Capital Assistance Project </a:t>
            </a:r>
            <a:r>
              <a:rPr lang="en-US" sz="1800" dirty="0"/>
              <a:t>(Heywood)</a:t>
            </a:r>
          </a:p>
          <a:p>
            <a:r>
              <a:rPr lang="en-US" sz="1800" b="1" dirty="0"/>
              <a:t>Civil Externships </a:t>
            </a:r>
            <a:r>
              <a:rPr lang="en-US" sz="1800" dirty="0"/>
              <a:t>(Grant / Heywood)</a:t>
            </a:r>
          </a:p>
          <a:p>
            <a:endParaRPr lang="en-US" sz="1800" b="1" dirty="0"/>
          </a:p>
          <a:p>
            <a:endParaRPr lang="en-US" sz="1800" b="1" dirty="0"/>
          </a:p>
          <a:p>
            <a:endParaRPr lang="en-US" sz="1800" b="1" dirty="0"/>
          </a:p>
          <a:p>
            <a:r>
              <a:rPr lang="en-US" sz="1800" b="1" dirty="0"/>
              <a:t>Corporate Counsel Externship </a:t>
            </a:r>
            <a:r>
              <a:rPr lang="en-US" sz="1800" dirty="0"/>
              <a:t>(full-time / part-time) (Lowry)</a:t>
            </a:r>
          </a:p>
          <a:p>
            <a:r>
              <a:rPr lang="en-US" sz="1800" b="1" dirty="0"/>
              <a:t>Atlanta Semester-in-Practice </a:t>
            </a:r>
            <a:r>
              <a:rPr lang="en-US" sz="1800" dirty="0"/>
              <a:t>(full-time)  (Grant)</a:t>
            </a:r>
          </a:p>
          <a:p>
            <a:r>
              <a:rPr lang="en-US" sz="1800" b="1" dirty="0"/>
              <a:t>D.C. Semester-in-Practice </a:t>
            </a:r>
            <a:r>
              <a:rPr lang="en-US" sz="1800" dirty="0"/>
              <a:t>(full-time) (Heywood) 	</a:t>
            </a: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endParaRPr kumimoji="0" lang="en-US" sz="1600" b="1" i="0" u="none" strike="noStrike" kern="1200" cap="none" spc="0" normalizeH="0" baseline="0" noProof="0" dirty="0">
              <a:ln>
                <a:noFill/>
              </a:ln>
              <a:solidFill>
                <a:prstClr val="black">
                  <a:lumMod val="85000"/>
                  <a:lumOff val="15000"/>
                </a:prstClr>
              </a:solidFill>
              <a:effectLst/>
              <a:uLnTx/>
              <a:uFillTx/>
              <a:latin typeface="Garamond"/>
              <a:ea typeface="+mn-ea"/>
              <a:cs typeface="+mn-cs"/>
            </a:endParaRP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Garamond"/>
                <a:ea typeface="+mn-ea"/>
                <a:cs typeface="+mn-cs"/>
              </a:rPr>
              <a:t>(Many externship placements offer students potential to appear in court or other tribunal)</a:t>
            </a:r>
          </a:p>
          <a:p>
            <a:endParaRPr lang="en-US" sz="1800" dirty="0"/>
          </a:p>
        </p:txBody>
      </p:sp>
      <p:sp>
        <p:nvSpPr>
          <p:cNvPr id="4" name="Content Placeholder 2"/>
          <p:cNvSpPr txBox="1">
            <a:spLocks/>
          </p:cNvSpPr>
          <p:nvPr/>
        </p:nvSpPr>
        <p:spPr>
          <a:xfrm>
            <a:off x="4809066" y="2441331"/>
            <a:ext cx="3166534" cy="34449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60846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many clinical programs can I take?</a:t>
            </a:r>
          </a:p>
        </p:txBody>
      </p:sp>
      <p:sp>
        <p:nvSpPr>
          <p:cNvPr id="3" name="Content Placeholder 2"/>
          <p:cNvSpPr>
            <a:spLocks noGrp="1"/>
          </p:cNvSpPr>
          <p:nvPr>
            <p:ph idx="1"/>
          </p:nvPr>
        </p:nvSpPr>
        <p:spPr/>
        <p:txBody>
          <a:bodyPr>
            <a:noAutofit/>
          </a:bodyPr>
          <a:lstStyle/>
          <a:p>
            <a:r>
              <a:rPr lang="en-US" sz="2800" dirty="0"/>
              <a:t>You can earn up to </a:t>
            </a:r>
            <a:r>
              <a:rPr lang="en-US" sz="2800" u="sng" dirty="0"/>
              <a:t>16</a:t>
            </a:r>
            <a:r>
              <a:rPr lang="en-US" sz="2800" dirty="0"/>
              <a:t> clinical credits towards graduation requirements:</a:t>
            </a:r>
          </a:p>
          <a:p>
            <a:pPr lvl="1"/>
            <a:r>
              <a:rPr lang="en-US" sz="2800" dirty="0"/>
              <a:t>Seminar portion of each clinic does </a:t>
            </a:r>
            <a:r>
              <a:rPr lang="en-US" sz="2800" u="sng" dirty="0"/>
              <a:t>not</a:t>
            </a:r>
            <a:r>
              <a:rPr lang="en-US" sz="2800" dirty="0"/>
              <a:t> count</a:t>
            </a:r>
          </a:p>
          <a:p>
            <a:pPr lvl="1"/>
            <a:r>
              <a:rPr lang="en-US" sz="2800" dirty="0"/>
              <a:t>E.g., in a 4-credit clinic with 2 hours of seminar, 2 hours count towards the 16-credit cap</a:t>
            </a:r>
          </a:p>
        </p:txBody>
      </p:sp>
    </p:spTree>
    <p:extLst>
      <p:ext uri="{BB962C8B-B14F-4D97-AF65-F5344CB8AC3E}">
        <p14:creationId xmlns:p14="http://schemas.microsoft.com/office/powerpoint/2010/main" val="279553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many clinical programs can I take?</a:t>
            </a:r>
          </a:p>
        </p:txBody>
      </p:sp>
      <p:sp>
        <p:nvSpPr>
          <p:cNvPr id="3" name="Content Placeholder 2"/>
          <p:cNvSpPr>
            <a:spLocks noGrp="1"/>
          </p:cNvSpPr>
          <p:nvPr>
            <p:ph idx="1"/>
          </p:nvPr>
        </p:nvSpPr>
        <p:spPr/>
        <p:txBody>
          <a:bodyPr>
            <a:normAutofit fontScale="85000" lnSpcReduction="20000"/>
          </a:bodyPr>
          <a:lstStyle/>
          <a:p>
            <a:r>
              <a:rPr lang="en-US" b="1" dirty="0"/>
              <a:t>Taking more than one clinical course in the same semester is generally not permitted or advisable. </a:t>
            </a:r>
          </a:p>
          <a:p>
            <a:r>
              <a:rPr lang="en-US" dirty="0"/>
              <a:t>BUT: You may take two clinical courses in the same semester IF you receive ADVANCE permission from BOTH professors. (e.g., students are usually granted permission to enroll in the Capital Assistance Project and the Criminal Defense Practicum in the same semester)</a:t>
            </a:r>
            <a:endParaRPr lang="en-US" dirty="0">
              <a:cs typeface="Calibri"/>
            </a:endParaRPr>
          </a:p>
          <a:p>
            <a:r>
              <a:rPr lang="en-US" b="1" dirty="0"/>
              <a:t>Do not accept more than one clinic or externship offer for the same semester without PRIOR permission. Acceptance is your commitment to participate!</a:t>
            </a:r>
            <a:r>
              <a:rPr lang="en-US" dirty="0"/>
              <a:t> </a:t>
            </a:r>
          </a:p>
          <a:p>
            <a:r>
              <a:rPr lang="en-US" dirty="0"/>
              <a:t>Not prohibited, but be thoughtful about also participating on advocacy team (</a:t>
            </a:r>
            <a:r>
              <a:rPr lang="en-US" i="1" dirty="0"/>
              <a:t>e.g.</a:t>
            </a:r>
            <a:r>
              <a:rPr lang="en-US" dirty="0"/>
              <a:t>, moot court, mock trial, negotiation) </a:t>
            </a:r>
          </a:p>
        </p:txBody>
      </p:sp>
    </p:spTree>
    <p:extLst>
      <p:ext uri="{BB962C8B-B14F-4D97-AF65-F5344CB8AC3E}">
        <p14:creationId xmlns:p14="http://schemas.microsoft.com/office/powerpoint/2010/main" val="329982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A2C7-9AEC-F3CC-B1D9-C7C40A77A0E7}"/>
              </a:ext>
            </a:extLst>
          </p:cNvPr>
          <p:cNvSpPr>
            <a:spLocks noGrp="1"/>
          </p:cNvSpPr>
          <p:nvPr>
            <p:ph type="title"/>
          </p:nvPr>
        </p:nvSpPr>
        <p:spPr/>
        <p:txBody>
          <a:bodyPr>
            <a:normAutofit fontScale="90000"/>
          </a:bodyPr>
          <a:lstStyle/>
          <a:p>
            <a:r>
              <a:rPr lang="en-US" b="1" dirty="0"/>
              <a:t>How many clinical programs can I take?</a:t>
            </a:r>
            <a:endParaRPr lang="en-US" dirty="0"/>
          </a:p>
        </p:txBody>
      </p:sp>
      <p:sp>
        <p:nvSpPr>
          <p:cNvPr id="3" name="Content Placeholder 2">
            <a:extLst>
              <a:ext uri="{FF2B5EF4-FFF2-40B4-BE49-F238E27FC236}">
                <a16:creationId xmlns:a16="http://schemas.microsoft.com/office/drawing/2014/main" id="{4BD74A85-CCA4-3427-F40F-43FA08D41D9F}"/>
              </a:ext>
            </a:extLst>
          </p:cNvPr>
          <p:cNvSpPr>
            <a:spLocks noGrp="1"/>
          </p:cNvSpPr>
          <p:nvPr>
            <p:ph idx="1"/>
          </p:nvPr>
        </p:nvSpPr>
        <p:spPr/>
        <p:txBody>
          <a:bodyPr>
            <a:noAutofit/>
          </a:bodyPr>
          <a:lstStyle/>
          <a:p>
            <a:r>
              <a:rPr lang="en-US" dirty="0"/>
              <a:t>Three clinics </a:t>
            </a:r>
            <a:r>
              <a:rPr lang="en-US" i="1" dirty="0"/>
              <a:t>require</a:t>
            </a:r>
            <a:r>
              <a:rPr lang="en-US" dirty="0"/>
              <a:t> more than one semester:</a:t>
            </a:r>
          </a:p>
          <a:p>
            <a:pPr lvl="1"/>
            <a:r>
              <a:rPr lang="en-US" sz="2400" u="sng" dirty="0"/>
              <a:t>Two semesters</a:t>
            </a:r>
            <a:r>
              <a:rPr lang="en-US" sz="2400" dirty="0"/>
              <a:t>: Appellate Litigation Clinic; Community Health Law Partnership Clinic (apply in the spring)</a:t>
            </a:r>
          </a:p>
          <a:p>
            <a:pPr lvl="1"/>
            <a:r>
              <a:rPr lang="en-US" sz="2400" u="sng" dirty="0"/>
              <a:t>Three semesters</a:t>
            </a:r>
            <a:r>
              <a:rPr lang="en-US" sz="2400" dirty="0"/>
              <a:t>: Prosecutorial Justice Program (apply in the fall of your 2L year)</a:t>
            </a:r>
          </a:p>
          <a:p>
            <a:r>
              <a:rPr lang="en-US" dirty="0"/>
              <a:t>All other courses </a:t>
            </a:r>
            <a:r>
              <a:rPr lang="en-US" i="1" dirty="0"/>
              <a:t>permit</a:t>
            </a:r>
            <a:r>
              <a:rPr lang="en-US" dirty="0"/>
              <a:t> one or more semesters, contingent on faculty permission to reenroll</a:t>
            </a:r>
          </a:p>
        </p:txBody>
      </p:sp>
    </p:spTree>
    <p:extLst>
      <p:ext uri="{BB962C8B-B14F-4D97-AF65-F5344CB8AC3E}">
        <p14:creationId xmlns:p14="http://schemas.microsoft.com/office/powerpoint/2010/main" val="20065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Graduation Requirements &amp; Grades</a:t>
            </a:r>
          </a:p>
        </p:txBody>
      </p:sp>
      <p:sp>
        <p:nvSpPr>
          <p:cNvPr id="6" name="Content Placeholder 5"/>
          <p:cNvSpPr>
            <a:spLocks noGrp="1"/>
          </p:cNvSpPr>
          <p:nvPr>
            <p:ph idx="1"/>
          </p:nvPr>
        </p:nvSpPr>
        <p:spPr/>
        <p:txBody>
          <a:bodyPr>
            <a:noAutofit/>
          </a:bodyPr>
          <a:lstStyle/>
          <a:p>
            <a:r>
              <a:rPr lang="en-US" sz="2300" dirty="0"/>
              <a:t>Experiential course requirement:</a:t>
            </a:r>
          </a:p>
          <a:p>
            <a:pPr lvl="1"/>
            <a:r>
              <a:rPr lang="en-US" sz="2300" dirty="0"/>
              <a:t>The ABA and the law school require 6 credits in practical skills courses</a:t>
            </a:r>
          </a:p>
          <a:p>
            <a:pPr lvl="1"/>
            <a:r>
              <a:rPr lang="en-US" sz="2300" dirty="0"/>
              <a:t>All courses in today’s presentation count toward this requirement</a:t>
            </a:r>
          </a:p>
          <a:p>
            <a:r>
              <a:rPr lang="en-US" sz="2300" dirty="0"/>
              <a:t>Grading for clinical courses:</a:t>
            </a:r>
          </a:p>
          <a:p>
            <a:pPr lvl="1"/>
            <a:r>
              <a:rPr lang="en-US" sz="2300" dirty="0"/>
              <a:t>All credits count toward graduation until the cap</a:t>
            </a:r>
          </a:p>
          <a:p>
            <a:pPr lvl="1"/>
            <a:r>
              <a:rPr lang="en-US" sz="2300" dirty="0"/>
              <a:t>Half of credits count toward GPA</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5A0949B9BD1C479204CE9D11E87826" ma:contentTypeVersion="4" ma:contentTypeDescription="Create a new document." ma:contentTypeScope="" ma:versionID="b7fd283bd4270e86e52515611381acc3">
  <xsd:schema xmlns:xsd="http://www.w3.org/2001/XMLSchema" xmlns:xs="http://www.w3.org/2001/XMLSchema" xmlns:p="http://schemas.microsoft.com/office/2006/metadata/properties" xmlns:ns3="28976c6d-e114-425c-9250-bf9c19b85ad0" targetNamespace="http://schemas.microsoft.com/office/2006/metadata/properties" ma:root="true" ma:fieldsID="6910a0ecdc0e3c9ffd4b573b39a2b3de" ns3:_="">
    <xsd:import namespace="28976c6d-e114-425c-9250-bf9c19b85a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76c6d-e114-425c-9250-bf9c19b85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11192-B80F-4529-B9BA-73F92739AFE8}">
  <ds:schemaRefs>
    <ds:schemaRef ds:uri="http://schemas.microsoft.com/sharepoint/v3/contenttype/forms"/>
  </ds:schemaRefs>
</ds:datastoreItem>
</file>

<file path=customXml/itemProps2.xml><?xml version="1.0" encoding="utf-8"?>
<ds:datastoreItem xmlns:ds="http://schemas.openxmlformats.org/officeDocument/2006/customXml" ds:itemID="{9082B4FF-4843-44C9-8DCC-F14BC739A411}">
  <ds:schemaRefs>
    <ds:schemaRef ds:uri="http://schemas.microsoft.com/office/2006/documentManagement/types"/>
    <ds:schemaRef ds:uri="http://schemas.microsoft.com/office/infopath/2007/PartnerControls"/>
    <ds:schemaRef ds:uri="28976c6d-e114-425c-9250-bf9c19b85ad0"/>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AC186C7-94E8-4870-B435-72A115CC3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76c6d-e114-425c-9250-bf9c19b85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939</Words>
  <Application>Microsoft Office PowerPoint</Application>
  <PresentationFormat>On-screen Show (4:3)</PresentationFormat>
  <Paragraphs>140</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 Clinics/Externships</vt:lpstr>
      <vt:lpstr>UGA Law Clinics</vt:lpstr>
      <vt:lpstr>Clinics, Externships, Practicums</vt:lpstr>
      <vt:lpstr>In-house Clinics</vt:lpstr>
      <vt:lpstr>Externship Programs </vt:lpstr>
      <vt:lpstr>How many clinical programs can I take?</vt:lpstr>
      <vt:lpstr>How many clinical programs can I take?</vt:lpstr>
      <vt:lpstr>How many clinical programs can I take?</vt:lpstr>
      <vt:lpstr>Graduation Requirements &amp; Grades</vt:lpstr>
      <vt:lpstr>How do I apply?</vt:lpstr>
      <vt:lpstr>How do I apply?</vt:lpstr>
      <vt:lpstr>Application Deadlines - Fall 2025</vt:lpstr>
      <vt:lpstr>Application Deadlines - Fall 2025</vt:lpstr>
      <vt:lpstr>Application Deadlines – Summer 2025</vt:lpstr>
      <vt:lpstr>Table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2015-02-22T20:21:45Z</dcterms:created>
  <dcterms:modified xsi:type="dcterms:W3CDTF">2025-02-26T17:42:52Z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TC102202119990</vt:lpwstr>
  </property>
  <property fmtid="{D5CDD505-2E9C-101B-9397-08002B2CF9AE}" pid="3" name="ContentTypeId">
    <vt:lpwstr>0x010100D05A0949B9BD1C479204CE9D11E87826</vt:lpwstr>
  </property>
</Properties>
</file>