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08" r:id="rId4"/>
  </p:sldMasterIdLst>
  <p:notesMasterIdLst>
    <p:notesMasterId r:id="rId23"/>
  </p:notesMasterIdLst>
  <p:sldIdLst>
    <p:sldId id="256" r:id="rId5"/>
    <p:sldId id="282" r:id="rId6"/>
    <p:sldId id="293" r:id="rId7"/>
    <p:sldId id="297" r:id="rId8"/>
    <p:sldId id="298" r:id="rId9"/>
    <p:sldId id="299" r:id="rId10"/>
    <p:sldId id="263" r:id="rId11"/>
    <p:sldId id="300" r:id="rId12"/>
    <p:sldId id="264" r:id="rId13"/>
    <p:sldId id="265" r:id="rId14"/>
    <p:sldId id="290" r:id="rId15"/>
    <p:sldId id="301" r:id="rId16"/>
    <p:sldId id="261" r:id="rId17"/>
    <p:sldId id="266" r:id="rId18"/>
    <p:sldId id="302" r:id="rId19"/>
    <p:sldId id="286" r:id="rId20"/>
    <p:sldId id="289" r:id="rId21"/>
    <p:sldId id="284" r:id="rId2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7" autoAdjust="0"/>
    <p:restoredTop sz="94585"/>
  </p:normalViewPr>
  <p:slideViewPr>
    <p:cSldViewPr>
      <p:cViewPr varScale="1">
        <p:scale>
          <a:sx n="110" d="100"/>
          <a:sy n="110" d="100"/>
        </p:scale>
        <p:origin x="1816" y="176"/>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54" d="100"/>
          <a:sy n="54" d="100"/>
        </p:scale>
        <p:origin x="287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618A891-9467-4CC7-A491-0A34A0A97538}" type="datetimeFigureOut">
              <a:rPr lang="en-US" smtClean="0"/>
              <a:pPr/>
              <a:t>9/25/23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4F9460A-9E81-496F-91AC-92DE7ABF30C4}" type="slidenum">
              <a:rPr lang="en-US" smtClean="0"/>
              <a:pPr/>
              <a:t>‹#›</a:t>
            </a:fld>
            <a:endParaRPr lang="en-US" dirty="0"/>
          </a:p>
        </p:txBody>
      </p:sp>
    </p:spTree>
    <p:extLst>
      <p:ext uri="{BB962C8B-B14F-4D97-AF65-F5344CB8AC3E}">
        <p14:creationId xmlns:p14="http://schemas.microsoft.com/office/powerpoint/2010/main" val="906871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i="1" dirty="0"/>
              <a:t>Welcome. This presentation will mostly address clinical courses for spring. Overview of the format for the event and when introductions will happen.</a:t>
            </a:r>
          </a:p>
        </p:txBody>
      </p:sp>
      <p:sp>
        <p:nvSpPr>
          <p:cNvPr id="4" name="Slide Number Placeholder 3"/>
          <p:cNvSpPr>
            <a:spLocks noGrp="1"/>
          </p:cNvSpPr>
          <p:nvPr>
            <p:ph type="sldNum" sz="quarter" idx="10"/>
          </p:nvPr>
        </p:nvSpPr>
        <p:spPr/>
        <p:txBody>
          <a:bodyPr/>
          <a:lstStyle/>
          <a:p>
            <a:fld id="{14F9460A-9E81-496F-91AC-92DE7ABF30C4}" type="slidenum">
              <a:rPr lang="en-US" smtClean="0"/>
              <a:pPr/>
              <a:t>1</a:t>
            </a:fld>
            <a:endParaRPr lang="en-US" dirty="0"/>
          </a:p>
        </p:txBody>
      </p:sp>
    </p:spTree>
    <p:extLst>
      <p:ext uri="{BB962C8B-B14F-4D97-AF65-F5344CB8AC3E}">
        <p14:creationId xmlns:p14="http://schemas.microsoft.com/office/powerpoint/2010/main" val="40361829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4F9460A-9E81-496F-91AC-92DE7ABF30C4}" type="slidenum">
              <a:rPr lang="en-US" smtClean="0"/>
              <a:pPr/>
              <a:t>10</a:t>
            </a:fld>
            <a:endParaRPr lang="en-US" dirty="0"/>
          </a:p>
        </p:txBody>
      </p:sp>
    </p:spTree>
    <p:extLst>
      <p:ext uri="{BB962C8B-B14F-4D97-AF65-F5344CB8AC3E}">
        <p14:creationId xmlns:p14="http://schemas.microsoft.com/office/powerpoint/2010/main" val="14603863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Generally we discourage more than one clinical course in the same semester based on the out of class time constraints, but there are some situations where this is permitted. But you must get permission from both professors before accepting two offers, and when your accept a clinical offer you are making a commitment to participate. If you back out, you may have taken a spot from another student who have been happy to accept if they had a chance to. You will see when I talk about deadlines that we have schedule that allows students time to decide before accepting or externship offers and you should have decisions on any applications you make by a certain date. So take the time you need and speak to both professors before you accept if you think taking two clinics is appropriate in your case. </a:t>
            </a:r>
          </a:p>
        </p:txBody>
      </p:sp>
      <p:sp>
        <p:nvSpPr>
          <p:cNvPr id="4" name="Slide Number Placeholder 3"/>
          <p:cNvSpPr>
            <a:spLocks noGrp="1"/>
          </p:cNvSpPr>
          <p:nvPr>
            <p:ph type="sldNum" sz="quarter" idx="5"/>
          </p:nvPr>
        </p:nvSpPr>
        <p:spPr/>
        <p:txBody>
          <a:bodyPr/>
          <a:lstStyle/>
          <a:p>
            <a:fld id="{14F9460A-9E81-496F-91AC-92DE7ABF30C4}" type="slidenum">
              <a:rPr lang="en-US" smtClean="0"/>
              <a:pPr/>
              <a:t>11</a:t>
            </a:fld>
            <a:endParaRPr lang="en-US" dirty="0"/>
          </a:p>
        </p:txBody>
      </p:sp>
    </p:spTree>
    <p:extLst>
      <p:ext uri="{BB962C8B-B14F-4D97-AF65-F5344CB8AC3E}">
        <p14:creationId xmlns:p14="http://schemas.microsoft.com/office/powerpoint/2010/main" val="41358157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F9460A-9E81-496F-91AC-92DE7ABF30C4}" type="slidenum">
              <a:rPr lang="en-US" smtClean="0"/>
              <a:pPr/>
              <a:t>13</a:t>
            </a:fld>
            <a:endParaRPr lang="en-US" dirty="0"/>
          </a:p>
        </p:txBody>
      </p:sp>
    </p:spTree>
    <p:extLst>
      <p:ext uri="{BB962C8B-B14F-4D97-AF65-F5344CB8AC3E}">
        <p14:creationId xmlns:p14="http://schemas.microsoft.com/office/powerpoint/2010/main" val="30764222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Unified online application portal. You can find a tab at the top of my Georgia law, and it is also link to each program’s page on the law school website. </a:t>
            </a:r>
          </a:p>
        </p:txBody>
      </p:sp>
      <p:sp>
        <p:nvSpPr>
          <p:cNvPr id="4" name="Slide Number Placeholder 3"/>
          <p:cNvSpPr>
            <a:spLocks noGrp="1"/>
          </p:cNvSpPr>
          <p:nvPr>
            <p:ph type="sldNum" sz="quarter" idx="5"/>
          </p:nvPr>
        </p:nvSpPr>
        <p:spPr/>
        <p:txBody>
          <a:bodyPr/>
          <a:lstStyle/>
          <a:p>
            <a:fld id="{14F9460A-9E81-496F-91AC-92DE7ABF30C4}" type="slidenum">
              <a:rPr lang="en-US" smtClean="0"/>
              <a:pPr/>
              <a:t>14</a:t>
            </a:fld>
            <a:endParaRPr lang="en-US" dirty="0"/>
          </a:p>
        </p:txBody>
      </p:sp>
    </p:spTree>
    <p:extLst>
      <p:ext uri="{BB962C8B-B14F-4D97-AF65-F5344CB8AC3E}">
        <p14:creationId xmlns:p14="http://schemas.microsoft.com/office/powerpoint/2010/main" val="18865116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Unified online application portal. You can find a tab at the top of my Georgia law, and it is also link to each program’s page on the law school website. </a:t>
            </a:r>
          </a:p>
        </p:txBody>
      </p:sp>
      <p:sp>
        <p:nvSpPr>
          <p:cNvPr id="4" name="Slide Number Placeholder 3"/>
          <p:cNvSpPr>
            <a:spLocks noGrp="1"/>
          </p:cNvSpPr>
          <p:nvPr>
            <p:ph type="sldNum" sz="quarter" idx="5"/>
          </p:nvPr>
        </p:nvSpPr>
        <p:spPr/>
        <p:txBody>
          <a:bodyPr/>
          <a:lstStyle/>
          <a:p>
            <a:fld id="{14F9460A-9E81-496F-91AC-92DE7ABF30C4}" type="slidenum">
              <a:rPr lang="en-US" smtClean="0"/>
              <a:pPr/>
              <a:t>15</a:t>
            </a:fld>
            <a:endParaRPr lang="en-US" dirty="0"/>
          </a:p>
        </p:txBody>
      </p:sp>
    </p:spTree>
    <p:extLst>
      <p:ext uri="{BB962C8B-B14F-4D97-AF65-F5344CB8AC3E}">
        <p14:creationId xmlns:p14="http://schemas.microsoft.com/office/powerpoint/2010/main" val="27717025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F9460A-9E81-496F-91AC-92DE7ABF30C4}" type="slidenum">
              <a:rPr lang="en-US" smtClean="0"/>
              <a:pPr/>
              <a:t>16</a:t>
            </a:fld>
            <a:endParaRPr lang="en-US" dirty="0"/>
          </a:p>
        </p:txBody>
      </p:sp>
    </p:spTree>
    <p:extLst>
      <p:ext uri="{BB962C8B-B14F-4D97-AF65-F5344CB8AC3E}">
        <p14:creationId xmlns:p14="http://schemas.microsoft.com/office/powerpoint/2010/main" val="36247067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F9460A-9E81-496F-91AC-92DE7ABF30C4}" type="slidenum">
              <a:rPr lang="en-US" smtClean="0"/>
              <a:pPr/>
              <a:t>17</a:t>
            </a:fld>
            <a:endParaRPr lang="en-US" dirty="0"/>
          </a:p>
        </p:txBody>
      </p:sp>
    </p:spTree>
    <p:extLst>
      <p:ext uri="{BB962C8B-B14F-4D97-AF65-F5344CB8AC3E}">
        <p14:creationId xmlns:p14="http://schemas.microsoft.com/office/powerpoint/2010/main" val="10288391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4F9460A-9E81-496F-91AC-92DE7ABF30C4}" type="slidenum">
              <a:rPr lang="en-US" smtClean="0"/>
              <a:pPr/>
              <a:t>18</a:t>
            </a:fld>
            <a:endParaRPr lang="en-US" dirty="0"/>
          </a:p>
        </p:txBody>
      </p:sp>
    </p:spTree>
    <p:extLst>
      <p:ext uri="{BB962C8B-B14F-4D97-AF65-F5344CB8AC3E}">
        <p14:creationId xmlns:p14="http://schemas.microsoft.com/office/powerpoint/2010/main" val="3384561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F9460A-9E81-496F-91AC-92DE7ABF30C4}" type="slidenum">
              <a:rPr lang="en-US" smtClean="0"/>
              <a:pPr/>
              <a:t>2</a:t>
            </a:fld>
            <a:endParaRPr lang="en-US" dirty="0"/>
          </a:p>
        </p:txBody>
      </p:sp>
    </p:spTree>
    <p:extLst>
      <p:ext uri="{BB962C8B-B14F-4D97-AF65-F5344CB8AC3E}">
        <p14:creationId xmlns:p14="http://schemas.microsoft.com/office/powerpoint/2010/main" val="1539969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F9460A-9E81-496F-91AC-92DE7ABF30C4}" type="slidenum">
              <a:rPr lang="en-US" smtClean="0"/>
              <a:pPr/>
              <a:t>3</a:t>
            </a:fld>
            <a:endParaRPr lang="en-US" dirty="0"/>
          </a:p>
        </p:txBody>
      </p:sp>
    </p:spTree>
    <p:extLst>
      <p:ext uri="{BB962C8B-B14F-4D97-AF65-F5344CB8AC3E}">
        <p14:creationId xmlns:p14="http://schemas.microsoft.com/office/powerpoint/2010/main" val="41917639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F9460A-9E81-496F-91AC-92DE7ABF30C4}" type="slidenum">
              <a:rPr lang="en-US" smtClean="0"/>
              <a:pPr/>
              <a:t>4</a:t>
            </a:fld>
            <a:endParaRPr lang="en-US" dirty="0"/>
          </a:p>
        </p:txBody>
      </p:sp>
    </p:spTree>
    <p:extLst>
      <p:ext uri="{BB962C8B-B14F-4D97-AF65-F5344CB8AC3E}">
        <p14:creationId xmlns:p14="http://schemas.microsoft.com/office/powerpoint/2010/main" val="1851047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F9460A-9E81-496F-91AC-92DE7ABF30C4}" type="slidenum">
              <a:rPr lang="en-US" smtClean="0"/>
              <a:pPr/>
              <a:t>5</a:t>
            </a:fld>
            <a:endParaRPr lang="en-US" dirty="0"/>
          </a:p>
        </p:txBody>
      </p:sp>
    </p:spTree>
    <p:extLst>
      <p:ext uri="{BB962C8B-B14F-4D97-AF65-F5344CB8AC3E}">
        <p14:creationId xmlns:p14="http://schemas.microsoft.com/office/powerpoint/2010/main" val="10942415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F9460A-9E81-496F-91AC-92DE7ABF30C4}" type="slidenum">
              <a:rPr lang="en-US" smtClean="0"/>
              <a:pPr/>
              <a:t>6</a:t>
            </a:fld>
            <a:endParaRPr lang="en-US" dirty="0"/>
          </a:p>
        </p:txBody>
      </p:sp>
    </p:spTree>
    <p:extLst>
      <p:ext uri="{BB962C8B-B14F-4D97-AF65-F5344CB8AC3E}">
        <p14:creationId xmlns:p14="http://schemas.microsoft.com/office/powerpoint/2010/main" val="37073264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F9460A-9E81-496F-91AC-92DE7ABF30C4}" type="slidenum">
              <a:rPr lang="en-US" smtClean="0"/>
              <a:pPr/>
              <a:t>7</a:t>
            </a:fld>
            <a:endParaRPr lang="en-US" dirty="0"/>
          </a:p>
        </p:txBody>
      </p:sp>
    </p:spTree>
    <p:extLst>
      <p:ext uri="{BB962C8B-B14F-4D97-AF65-F5344CB8AC3E}">
        <p14:creationId xmlns:p14="http://schemas.microsoft.com/office/powerpoint/2010/main" val="39626769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our full list, you don’t have to memorize it because it is under experiential learning on the law schools website. Many opportunities in house and externships in which students might have the opportunity to appear in court or in administrative hearings. All allow you to do substantive legal work in a wide range of areas – transactional, litigation, policy. If you have an area of interest, it is very likely we have either a clinic or externship in that area of interest. Some are offered in the summer and I will get to that in a moment. </a:t>
            </a:r>
          </a:p>
        </p:txBody>
      </p:sp>
      <p:sp>
        <p:nvSpPr>
          <p:cNvPr id="4" name="Slide Number Placeholder 3"/>
          <p:cNvSpPr>
            <a:spLocks noGrp="1"/>
          </p:cNvSpPr>
          <p:nvPr>
            <p:ph type="sldNum" sz="quarter" idx="5"/>
          </p:nvPr>
        </p:nvSpPr>
        <p:spPr/>
        <p:txBody>
          <a:bodyPr/>
          <a:lstStyle/>
          <a:p>
            <a:fld id="{14F9460A-9E81-496F-91AC-92DE7ABF30C4}" type="slidenum">
              <a:rPr lang="en-US" smtClean="0"/>
              <a:pPr/>
              <a:t>8</a:t>
            </a:fld>
            <a:endParaRPr lang="en-US" dirty="0"/>
          </a:p>
        </p:txBody>
      </p:sp>
    </p:spTree>
    <p:extLst>
      <p:ext uri="{BB962C8B-B14F-4D97-AF65-F5344CB8AC3E}">
        <p14:creationId xmlns:p14="http://schemas.microsoft.com/office/powerpoint/2010/main" val="11172201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F9460A-9E81-496F-91AC-92DE7ABF30C4}" type="slidenum">
              <a:rPr lang="en-US" smtClean="0"/>
              <a:pPr/>
              <a:t>9</a:t>
            </a:fld>
            <a:endParaRPr lang="en-US" dirty="0"/>
          </a:p>
        </p:txBody>
      </p:sp>
    </p:spTree>
    <p:extLst>
      <p:ext uri="{BB962C8B-B14F-4D97-AF65-F5344CB8AC3E}">
        <p14:creationId xmlns:p14="http://schemas.microsoft.com/office/powerpoint/2010/main" val="11206250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cstate="print">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cstate="print">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EE625E72-7062-4D8E-BA99-F07B9DD1F028}" type="datetimeFigureOut">
              <a:rPr lang="en-US" smtClean="0"/>
              <a:pPr/>
              <a:t>9/25/23</a:t>
            </a:fld>
            <a:endParaRPr lang="en-US" dirty="0"/>
          </a:p>
        </p:txBody>
      </p:sp>
      <p:sp>
        <p:nvSpPr>
          <p:cNvPr id="5" name="Footer Placeholder 4"/>
          <p:cNvSpPr>
            <a:spLocks noGrp="1"/>
          </p:cNvSpPr>
          <p:nvPr>
            <p:ph type="ftr" sz="quarter" idx="11"/>
          </p:nvPr>
        </p:nvSpPr>
        <p:spPr>
          <a:xfrm>
            <a:off x="1921934" y="5054602"/>
            <a:ext cx="4064860" cy="279400"/>
          </a:xfrm>
        </p:spPr>
        <p:txBody>
          <a:bodyPr/>
          <a:lstStyle/>
          <a:p>
            <a:endParaRPr lang="en-US" dirty="0"/>
          </a:p>
        </p:txBody>
      </p:sp>
      <p:sp>
        <p:nvSpPr>
          <p:cNvPr id="6" name="Slide Number Placeholder 5"/>
          <p:cNvSpPr>
            <a:spLocks noGrp="1"/>
          </p:cNvSpPr>
          <p:nvPr>
            <p:ph type="sldNum" sz="quarter" idx="12"/>
          </p:nvPr>
        </p:nvSpPr>
        <p:spPr>
          <a:xfrm>
            <a:off x="6817317" y="5054602"/>
            <a:ext cx="413483" cy="279400"/>
          </a:xfrm>
        </p:spPr>
        <p:txBody>
          <a:bodyPr/>
          <a:lstStyle/>
          <a:p>
            <a:fld id="{BE924555-EAFD-4B2F-96F4-A60706EF2138}" type="slidenum">
              <a:rPr lang="en-US" smtClean="0"/>
              <a:pPr/>
              <a:t>‹#›</a:t>
            </a:fld>
            <a:endParaRPr lang="en-US" dirty="0"/>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7939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E625E72-7062-4D8E-BA99-F07B9DD1F028}" type="datetimeFigureOut">
              <a:rPr lang="en-US" smtClean="0"/>
              <a:pPr/>
              <a:t>9/25/23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E924555-EAFD-4B2F-96F4-A60706EF2138}" type="slidenum">
              <a:rPr lang="en-US" smtClean="0"/>
              <a:pPr/>
              <a:t>‹#›</a:t>
            </a:fld>
            <a:endParaRPr lang="en-US" dirty="0"/>
          </a:p>
        </p:txBody>
      </p:sp>
    </p:spTree>
    <p:extLst>
      <p:ext uri="{BB962C8B-B14F-4D97-AF65-F5344CB8AC3E}">
        <p14:creationId xmlns:p14="http://schemas.microsoft.com/office/powerpoint/2010/main" val="1016918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625E72-7062-4D8E-BA99-F07B9DD1F028}" type="datetimeFigureOut">
              <a:rPr lang="en-US" smtClean="0"/>
              <a:pPr/>
              <a:t>9/25/23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924555-EAFD-4B2F-96F4-A60706EF2138}" type="slidenum">
              <a:rPr lang="en-US" smtClean="0"/>
              <a:pPr/>
              <a:t>‹#›</a:t>
            </a:fld>
            <a:endParaRPr lang="en-US" dirty="0"/>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66973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625E72-7062-4D8E-BA99-F07B9DD1F028}" type="datetimeFigureOut">
              <a:rPr lang="en-US" smtClean="0"/>
              <a:pPr/>
              <a:t>9/25/23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924555-EAFD-4B2F-96F4-A60706EF2138}" type="slidenum">
              <a:rPr lang="en-US" smtClean="0"/>
              <a:pPr/>
              <a:t>‹#›</a:t>
            </a:fld>
            <a:endParaRPr lang="en-US" dirty="0"/>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02706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625E72-7062-4D8E-BA99-F07B9DD1F028}" type="datetimeFigureOut">
              <a:rPr lang="en-US" smtClean="0"/>
              <a:pPr/>
              <a:t>9/25/23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924555-EAFD-4B2F-96F4-A60706EF2138}" type="slidenum">
              <a:rPr lang="en-US" smtClean="0"/>
              <a:pPr/>
              <a:t>‹#›</a:t>
            </a:fld>
            <a:endParaRPr lang="en-US" dirty="0"/>
          </a:p>
        </p:txBody>
      </p:sp>
    </p:spTree>
    <p:extLst>
      <p:ext uri="{BB962C8B-B14F-4D97-AF65-F5344CB8AC3E}">
        <p14:creationId xmlns:p14="http://schemas.microsoft.com/office/powerpoint/2010/main" val="32163689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625E72-7062-4D8E-BA99-F07B9DD1F028}" type="datetimeFigureOut">
              <a:rPr lang="en-US" smtClean="0"/>
              <a:pPr/>
              <a:t>9/25/23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924555-EAFD-4B2F-96F4-A60706EF2138}" type="slidenum">
              <a:rPr lang="en-US" smtClean="0"/>
              <a:pPr/>
              <a:t>‹#›</a:t>
            </a:fld>
            <a:endParaRPr lang="en-US" dirty="0"/>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80534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625E72-7062-4D8E-BA99-F07B9DD1F028}" type="datetimeFigureOut">
              <a:rPr lang="en-US" smtClean="0"/>
              <a:pPr/>
              <a:t>9/25/23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924555-EAFD-4B2F-96F4-A60706EF2138}" type="slidenum">
              <a:rPr lang="en-US" smtClean="0"/>
              <a:pPr/>
              <a:t>‹#›</a:t>
            </a:fld>
            <a:endParaRPr lang="en-US" dirty="0"/>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799781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625E72-7062-4D8E-BA99-F07B9DD1F028}" type="datetimeFigureOut">
              <a:rPr lang="en-US" smtClean="0"/>
              <a:pPr/>
              <a:t>9/25/23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924555-EAFD-4B2F-96F4-A60706EF2138}" type="slidenum">
              <a:rPr lang="en-US" smtClean="0"/>
              <a:pPr/>
              <a:t>‹#›</a:t>
            </a:fld>
            <a:endParaRPr lang="en-US" dirty="0"/>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336047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625E72-7062-4D8E-BA99-F07B9DD1F028}" type="datetimeFigureOut">
              <a:rPr lang="en-US" smtClean="0"/>
              <a:pPr/>
              <a:t>9/25/23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924555-EAFD-4B2F-96F4-A60706EF2138}" type="slidenum">
              <a:rPr lang="en-US" smtClean="0"/>
              <a:pPr/>
              <a:t>‹#›</a:t>
            </a:fld>
            <a:endParaRPr lang="en-US" dirty="0"/>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50030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625E72-7062-4D8E-BA99-F07B9DD1F028}" type="datetimeFigureOut">
              <a:rPr lang="en-US" smtClean="0"/>
              <a:pPr/>
              <a:t>9/25/23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924555-EAFD-4B2F-96F4-A60706EF2138}" type="slidenum">
              <a:rPr lang="en-US" smtClean="0"/>
              <a:pPr/>
              <a:t>‹#›</a:t>
            </a:fld>
            <a:endParaRPr lang="en-US" dirty="0"/>
          </a:p>
        </p:txBody>
      </p:sp>
    </p:spTree>
    <p:extLst>
      <p:ext uri="{BB962C8B-B14F-4D97-AF65-F5344CB8AC3E}">
        <p14:creationId xmlns:p14="http://schemas.microsoft.com/office/powerpoint/2010/main" val="3277783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625E72-7062-4D8E-BA99-F07B9DD1F028}" type="datetimeFigureOut">
              <a:rPr lang="en-US" smtClean="0"/>
              <a:pPr/>
              <a:t>9/25/23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924555-EAFD-4B2F-96F4-A60706EF2138}" type="slidenum">
              <a:rPr lang="en-US" smtClean="0"/>
              <a:pPr/>
              <a:t>‹#›</a:t>
            </a:fld>
            <a:endParaRPr lang="en-US" dirty="0"/>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65462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E625E72-7062-4D8E-BA99-F07B9DD1F028}" type="datetimeFigureOut">
              <a:rPr lang="en-US" smtClean="0"/>
              <a:pPr/>
              <a:t>9/25/23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E924555-EAFD-4B2F-96F4-A60706EF2138}" type="slidenum">
              <a:rPr lang="en-US" smtClean="0"/>
              <a:pPr/>
              <a:t>‹#›</a:t>
            </a:fld>
            <a:endParaRPr lang="en-US" dirty="0"/>
          </a:p>
        </p:txBody>
      </p:sp>
    </p:spTree>
    <p:extLst>
      <p:ext uri="{BB962C8B-B14F-4D97-AF65-F5344CB8AC3E}">
        <p14:creationId xmlns:p14="http://schemas.microsoft.com/office/powerpoint/2010/main" val="83917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E625E72-7062-4D8E-BA99-F07B9DD1F028}" type="datetimeFigureOut">
              <a:rPr lang="en-US" smtClean="0"/>
              <a:pPr/>
              <a:t>9/25/23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E924555-EAFD-4B2F-96F4-A60706EF2138}" type="slidenum">
              <a:rPr lang="en-US" smtClean="0"/>
              <a:pPr/>
              <a:t>‹#›</a:t>
            </a:fld>
            <a:endParaRPr lang="en-US" dirty="0"/>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69621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E625E72-7062-4D8E-BA99-F07B9DD1F028}" type="datetimeFigureOut">
              <a:rPr lang="en-US" smtClean="0"/>
              <a:pPr/>
              <a:t>9/25/23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E924555-EAFD-4B2F-96F4-A60706EF2138}" type="slidenum">
              <a:rPr lang="en-US" smtClean="0"/>
              <a:pPr/>
              <a:t>‹#›</a:t>
            </a:fld>
            <a:endParaRPr lang="en-US" dirty="0"/>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49302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625E72-7062-4D8E-BA99-F07B9DD1F028}" type="datetimeFigureOut">
              <a:rPr lang="en-US" smtClean="0"/>
              <a:pPr/>
              <a:t>9/25/23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E924555-EAFD-4B2F-96F4-A60706EF2138}" type="slidenum">
              <a:rPr lang="en-US" smtClean="0"/>
              <a:pPr/>
              <a:t>‹#›</a:t>
            </a:fld>
            <a:endParaRPr lang="en-US" dirty="0"/>
          </a:p>
        </p:txBody>
      </p:sp>
    </p:spTree>
    <p:extLst>
      <p:ext uri="{BB962C8B-B14F-4D97-AF65-F5344CB8AC3E}">
        <p14:creationId xmlns:p14="http://schemas.microsoft.com/office/powerpoint/2010/main" val="1211964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E625E72-7062-4D8E-BA99-F07B9DD1F028}" type="datetimeFigureOut">
              <a:rPr lang="en-US" smtClean="0"/>
              <a:pPr/>
              <a:t>9/25/23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E924555-EAFD-4B2F-96F4-A60706EF2138}" type="slidenum">
              <a:rPr lang="en-US" smtClean="0"/>
              <a:pPr/>
              <a:t>‹#›</a:t>
            </a:fld>
            <a:endParaRPr lang="en-US" dirty="0"/>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42530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E625E72-7062-4D8E-BA99-F07B9DD1F028}" type="datetimeFigureOut">
              <a:rPr lang="en-US" smtClean="0"/>
              <a:pPr/>
              <a:t>9/25/23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E924555-EAFD-4B2F-96F4-A60706EF2138}" type="slidenum">
              <a:rPr lang="en-US" smtClean="0"/>
              <a:pPr/>
              <a:t>‹#›</a:t>
            </a:fld>
            <a:endParaRPr lang="en-US" dirty="0"/>
          </a:p>
        </p:txBody>
      </p:sp>
    </p:spTree>
    <p:extLst>
      <p:ext uri="{BB962C8B-B14F-4D97-AF65-F5344CB8AC3E}">
        <p14:creationId xmlns:p14="http://schemas.microsoft.com/office/powerpoint/2010/main" val="159978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cstate="print">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cstate="print">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E625E72-7062-4D8E-BA99-F07B9DD1F028}" type="datetimeFigureOut">
              <a:rPr lang="en-US" smtClean="0"/>
              <a:pPr/>
              <a:t>9/25/23</a:t>
            </a:fld>
            <a:endParaRPr lang="en-US" dirty="0"/>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E924555-EAFD-4B2F-96F4-A60706EF2138}" type="slidenum">
              <a:rPr lang="en-US" smtClean="0"/>
              <a:pPr/>
              <a:t>‹#›</a:t>
            </a:fld>
            <a:endParaRPr lang="en-US" dirty="0"/>
          </a:p>
        </p:txBody>
      </p:sp>
    </p:spTree>
    <p:extLst>
      <p:ext uri="{BB962C8B-B14F-4D97-AF65-F5344CB8AC3E}">
        <p14:creationId xmlns:p14="http://schemas.microsoft.com/office/powerpoint/2010/main" val="50445097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law.uga.edu/clinics-externships-and-experiential-learning-program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jheywood@uga.edu"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US" dirty="0"/>
            </a:br>
            <a:r>
              <a:rPr lang="en-US" dirty="0"/>
              <a:t>Clinics/Externships</a:t>
            </a:r>
          </a:p>
        </p:txBody>
      </p:sp>
      <p:sp>
        <p:nvSpPr>
          <p:cNvPr id="3" name="Subtitle 2"/>
          <p:cNvSpPr>
            <a:spLocks noGrp="1"/>
          </p:cNvSpPr>
          <p:nvPr>
            <p:ph type="subTitle" idx="1"/>
          </p:nvPr>
        </p:nvSpPr>
        <p:spPr/>
        <p:txBody>
          <a:bodyPr/>
          <a:lstStyle/>
          <a:p>
            <a:r>
              <a:rPr lang="en-US" sz="2800" i="1" dirty="0"/>
              <a:t>Town Hall</a:t>
            </a:r>
          </a:p>
          <a:p>
            <a:r>
              <a:rPr lang="en-US" sz="2800" i="1" dirty="0"/>
              <a:t>Fall 2023</a:t>
            </a:r>
          </a:p>
        </p:txBody>
      </p:sp>
      <p:pic>
        <p:nvPicPr>
          <p:cNvPr id="6" name="Picture 5" descr="A close up of a sign&#10;&#10;Description generated with very high confidence">
            <a:extLst>
              <a:ext uri="{FF2B5EF4-FFF2-40B4-BE49-F238E27FC236}">
                <a16:creationId xmlns:a16="http://schemas.microsoft.com/office/drawing/2014/main" id="{AC91E173-EB8E-4009-8C86-5ACBFB6A60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0" y="1600200"/>
            <a:ext cx="1752600" cy="99741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How many clinical programs can I take?</a:t>
            </a:r>
          </a:p>
        </p:txBody>
      </p:sp>
      <p:sp>
        <p:nvSpPr>
          <p:cNvPr id="3" name="Content Placeholder 2"/>
          <p:cNvSpPr>
            <a:spLocks noGrp="1"/>
          </p:cNvSpPr>
          <p:nvPr>
            <p:ph idx="1"/>
          </p:nvPr>
        </p:nvSpPr>
        <p:spPr/>
        <p:txBody>
          <a:bodyPr>
            <a:noAutofit/>
          </a:bodyPr>
          <a:lstStyle/>
          <a:p>
            <a:r>
              <a:rPr lang="en-US" sz="2800" dirty="0"/>
              <a:t>You can earn up to </a:t>
            </a:r>
            <a:r>
              <a:rPr lang="en-US" sz="2800" u="sng" dirty="0"/>
              <a:t>16</a:t>
            </a:r>
            <a:r>
              <a:rPr lang="en-US" sz="2800" dirty="0"/>
              <a:t> clinical credits towards graduation requirements:</a:t>
            </a:r>
          </a:p>
          <a:p>
            <a:pPr lvl="1"/>
            <a:r>
              <a:rPr lang="en-US" sz="2800" dirty="0"/>
              <a:t>Seminar portion of each clinic does </a:t>
            </a:r>
            <a:r>
              <a:rPr lang="en-US" sz="2800" u="sng" dirty="0"/>
              <a:t>not</a:t>
            </a:r>
            <a:r>
              <a:rPr lang="en-US" sz="2800" dirty="0"/>
              <a:t> count</a:t>
            </a:r>
          </a:p>
          <a:p>
            <a:pPr lvl="1"/>
            <a:r>
              <a:rPr lang="en-US" sz="2800" dirty="0"/>
              <a:t>E.g., in a 5-credit clinic with 2 hours of seminar, only 3 hours count towards the 16-credit cap</a:t>
            </a:r>
          </a:p>
        </p:txBody>
      </p:sp>
    </p:spTree>
    <p:extLst>
      <p:ext uri="{BB962C8B-B14F-4D97-AF65-F5344CB8AC3E}">
        <p14:creationId xmlns:p14="http://schemas.microsoft.com/office/powerpoint/2010/main" val="27955376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How many clinical programs can I take?</a:t>
            </a:r>
          </a:p>
        </p:txBody>
      </p:sp>
      <p:sp>
        <p:nvSpPr>
          <p:cNvPr id="3" name="Content Placeholder 2"/>
          <p:cNvSpPr>
            <a:spLocks noGrp="1"/>
          </p:cNvSpPr>
          <p:nvPr>
            <p:ph idx="1"/>
          </p:nvPr>
        </p:nvSpPr>
        <p:spPr/>
        <p:txBody>
          <a:bodyPr>
            <a:normAutofit fontScale="85000" lnSpcReduction="20000"/>
          </a:bodyPr>
          <a:lstStyle/>
          <a:p>
            <a:r>
              <a:rPr lang="en-US" b="1" dirty="0"/>
              <a:t>Taking more than one clinical course in the same semester is generally not permitted or advisable. </a:t>
            </a:r>
          </a:p>
          <a:p>
            <a:r>
              <a:rPr lang="en-US" dirty="0"/>
              <a:t>BUT: You may take two clinical courses in the same semester IF you receive ADVANCE permission from BOTH professors. (e.g., students are usually granted permission to enroll in the Capital Assistance Project and the Criminal Defense Practicum in the same semester)</a:t>
            </a:r>
            <a:endParaRPr lang="en-US" dirty="0">
              <a:cs typeface="Calibri"/>
            </a:endParaRPr>
          </a:p>
          <a:p>
            <a:r>
              <a:rPr lang="en-US" b="1" dirty="0"/>
              <a:t>Do not accept more than one clinic or externship offer for the same semester without PRIOR permission. Acceptance is your commitment to participate!</a:t>
            </a:r>
            <a:r>
              <a:rPr lang="en-US" dirty="0"/>
              <a:t> </a:t>
            </a:r>
          </a:p>
          <a:p>
            <a:r>
              <a:rPr lang="en-US" dirty="0"/>
              <a:t>Be thoughtful about also participating on an advocacy travel team (</a:t>
            </a:r>
            <a:r>
              <a:rPr lang="en-US" i="1" dirty="0"/>
              <a:t>e.g.</a:t>
            </a:r>
            <a:r>
              <a:rPr lang="en-US" dirty="0"/>
              <a:t>, moot court, mock trial, negotiation). </a:t>
            </a:r>
          </a:p>
        </p:txBody>
      </p:sp>
    </p:spTree>
    <p:extLst>
      <p:ext uri="{BB962C8B-B14F-4D97-AF65-F5344CB8AC3E}">
        <p14:creationId xmlns:p14="http://schemas.microsoft.com/office/powerpoint/2010/main" val="32998215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BA2C7-9AEC-F3CC-B1D9-C7C40A77A0E7}"/>
              </a:ext>
            </a:extLst>
          </p:cNvPr>
          <p:cNvSpPr>
            <a:spLocks noGrp="1"/>
          </p:cNvSpPr>
          <p:nvPr>
            <p:ph type="title"/>
          </p:nvPr>
        </p:nvSpPr>
        <p:spPr/>
        <p:txBody>
          <a:bodyPr>
            <a:normAutofit fontScale="90000"/>
          </a:bodyPr>
          <a:lstStyle/>
          <a:p>
            <a:r>
              <a:rPr lang="en-US" b="1" dirty="0"/>
              <a:t>How many clinical programs can I take?</a:t>
            </a:r>
            <a:endParaRPr lang="en-US" dirty="0"/>
          </a:p>
        </p:txBody>
      </p:sp>
      <p:sp>
        <p:nvSpPr>
          <p:cNvPr id="3" name="Content Placeholder 2">
            <a:extLst>
              <a:ext uri="{FF2B5EF4-FFF2-40B4-BE49-F238E27FC236}">
                <a16:creationId xmlns:a16="http://schemas.microsoft.com/office/drawing/2014/main" id="{4BD74A85-CCA4-3427-F40F-43FA08D41D9F}"/>
              </a:ext>
            </a:extLst>
          </p:cNvPr>
          <p:cNvSpPr>
            <a:spLocks noGrp="1"/>
          </p:cNvSpPr>
          <p:nvPr>
            <p:ph idx="1"/>
          </p:nvPr>
        </p:nvSpPr>
        <p:spPr/>
        <p:txBody>
          <a:bodyPr>
            <a:noAutofit/>
          </a:bodyPr>
          <a:lstStyle/>
          <a:p>
            <a:r>
              <a:rPr lang="en-US" dirty="0"/>
              <a:t>Three clinics </a:t>
            </a:r>
            <a:r>
              <a:rPr lang="en-US" i="1" dirty="0"/>
              <a:t>require</a:t>
            </a:r>
            <a:r>
              <a:rPr lang="en-US" dirty="0"/>
              <a:t> more than one semester:</a:t>
            </a:r>
          </a:p>
          <a:p>
            <a:pPr lvl="1"/>
            <a:r>
              <a:rPr lang="en-US" sz="2400" u="sng" dirty="0"/>
              <a:t>Two semesters</a:t>
            </a:r>
            <a:r>
              <a:rPr lang="en-US" sz="2400" dirty="0"/>
              <a:t>: Appellate Litigation Clinic; Community Health Law Partnership Clinic (apply in the spring)</a:t>
            </a:r>
          </a:p>
          <a:p>
            <a:pPr lvl="1"/>
            <a:r>
              <a:rPr lang="en-US" sz="2400" u="sng" dirty="0"/>
              <a:t>Three semesters</a:t>
            </a:r>
            <a:r>
              <a:rPr lang="en-US" sz="2400" dirty="0"/>
              <a:t>: Prosecutorial Justice Program (apply in the fall of your 2L year)</a:t>
            </a:r>
          </a:p>
          <a:p>
            <a:r>
              <a:rPr lang="en-US" dirty="0"/>
              <a:t>All other courses </a:t>
            </a:r>
            <a:r>
              <a:rPr lang="en-US" i="1" dirty="0"/>
              <a:t>permit</a:t>
            </a:r>
            <a:r>
              <a:rPr lang="en-US" dirty="0"/>
              <a:t> one or more semesters, contingent on faculty permission to reenroll</a:t>
            </a:r>
          </a:p>
        </p:txBody>
      </p:sp>
    </p:spTree>
    <p:extLst>
      <p:ext uri="{BB962C8B-B14F-4D97-AF65-F5344CB8AC3E}">
        <p14:creationId xmlns:p14="http://schemas.microsoft.com/office/powerpoint/2010/main" val="20065575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b="1" dirty="0"/>
              <a:t>Graduation Requirements &amp; Grades</a:t>
            </a:r>
          </a:p>
        </p:txBody>
      </p:sp>
      <p:sp>
        <p:nvSpPr>
          <p:cNvPr id="6" name="Content Placeholder 5"/>
          <p:cNvSpPr>
            <a:spLocks noGrp="1"/>
          </p:cNvSpPr>
          <p:nvPr>
            <p:ph idx="1"/>
          </p:nvPr>
        </p:nvSpPr>
        <p:spPr/>
        <p:txBody>
          <a:bodyPr>
            <a:noAutofit/>
          </a:bodyPr>
          <a:lstStyle/>
          <a:p>
            <a:r>
              <a:rPr lang="en-US" sz="2300" dirty="0"/>
              <a:t>Experiential course requirement:</a:t>
            </a:r>
          </a:p>
          <a:p>
            <a:pPr lvl="1"/>
            <a:r>
              <a:rPr lang="en-US" sz="2300" dirty="0"/>
              <a:t>The ABA and the law school require 6 credits in practical skills courses</a:t>
            </a:r>
          </a:p>
          <a:p>
            <a:pPr lvl="1"/>
            <a:r>
              <a:rPr lang="en-US" sz="2300" dirty="0"/>
              <a:t>All courses in today’s presentation count toward this requirement</a:t>
            </a:r>
          </a:p>
          <a:p>
            <a:r>
              <a:rPr lang="en-US" sz="2300" dirty="0"/>
              <a:t>Grading for clinical courses:</a:t>
            </a:r>
          </a:p>
          <a:p>
            <a:pPr lvl="1"/>
            <a:r>
              <a:rPr lang="en-US" sz="2300" dirty="0"/>
              <a:t>All credits count toward graduation until the cap</a:t>
            </a:r>
          </a:p>
          <a:p>
            <a:pPr lvl="1"/>
            <a:r>
              <a:rPr lang="en-US" sz="2300" dirty="0"/>
              <a:t>Half of credits count toward GPA</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How do I apply?</a:t>
            </a:r>
          </a:p>
        </p:txBody>
      </p:sp>
      <p:sp>
        <p:nvSpPr>
          <p:cNvPr id="3" name="Content Placeholder 2"/>
          <p:cNvSpPr>
            <a:spLocks noGrp="1"/>
          </p:cNvSpPr>
          <p:nvPr>
            <p:ph idx="1"/>
          </p:nvPr>
        </p:nvSpPr>
        <p:spPr>
          <a:noFill/>
        </p:spPr>
        <p:txBody>
          <a:bodyPr>
            <a:noAutofit/>
          </a:bodyPr>
          <a:lstStyle/>
          <a:p>
            <a:pPr marL="0" indent="0">
              <a:buNone/>
            </a:pPr>
            <a:r>
              <a:rPr lang="en-US" sz="3200" dirty="0"/>
              <a:t>These two programs use regular course enrollment (point allocation):</a:t>
            </a:r>
          </a:p>
          <a:p>
            <a:pPr lvl="1"/>
            <a:r>
              <a:rPr lang="en-US" sz="3200" dirty="0"/>
              <a:t>Mediation Practicum</a:t>
            </a:r>
          </a:p>
          <a:p>
            <a:pPr lvl="1"/>
            <a:r>
              <a:rPr lang="en-US" sz="3200" dirty="0"/>
              <a:t>Public Interest Practicum</a:t>
            </a:r>
            <a:endParaRPr lang="en-US" sz="3200" dirty="0">
              <a:solidFill>
                <a:schemeClr val="tx1"/>
              </a:solidFill>
            </a:endParaRPr>
          </a:p>
          <a:p>
            <a:pPr lvl="1"/>
            <a:endParaRPr lang="en-US" sz="2800" dirty="0"/>
          </a:p>
          <a:p>
            <a:endParaRPr lang="en-US" sz="2800" dirty="0"/>
          </a:p>
        </p:txBody>
      </p:sp>
    </p:spTree>
    <p:extLst>
      <p:ext uri="{BB962C8B-B14F-4D97-AF65-F5344CB8AC3E}">
        <p14:creationId xmlns:p14="http://schemas.microsoft.com/office/powerpoint/2010/main" val="18468486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How do I apply?</a:t>
            </a:r>
          </a:p>
        </p:txBody>
      </p:sp>
      <p:sp>
        <p:nvSpPr>
          <p:cNvPr id="3" name="Content Placeholder 2"/>
          <p:cNvSpPr>
            <a:spLocks noGrp="1"/>
          </p:cNvSpPr>
          <p:nvPr>
            <p:ph idx="1"/>
          </p:nvPr>
        </p:nvSpPr>
        <p:spPr>
          <a:noFill/>
        </p:spPr>
        <p:txBody>
          <a:bodyPr>
            <a:noAutofit/>
          </a:bodyPr>
          <a:lstStyle/>
          <a:p>
            <a:pPr marL="0" indent="0">
              <a:buNone/>
            </a:pPr>
            <a:r>
              <a:rPr lang="en-US" sz="2500" b="1" dirty="0"/>
              <a:t>All other clinics require applications and decide enrollment before point allocation period</a:t>
            </a:r>
          </a:p>
          <a:p>
            <a:r>
              <a:rPr lang="en-US" sz="2500" dirty="0"/>
              <a:t>Use Application Form on My Georgia Law Portal</a:t>
            </a:r>
          </a:p>
          <a:p>
            <a:r>
              <a:rPr lang="en-US" sz="2500" dirty="0"/>
              <a:t>For more information </a:t>
            </a:r>
            <a:r>
              <a:rPr lang="en-US" sz="2500" dirty="0">
                <a:solidFill>
                  <a:schemeClr val="tx1"/>
                </a:solidFill>
              </a:rPr>
              <a:t>go to: </a:t>
            </a:r>
            <a:r>
              <a:rPr lang="en-US" sz="2500" dirty="0">
                <a:solidFill>
                  <a:schemeClr val="tx1"/>
                </a:solidFill>
                <a:hlinkClick r:id="rId3">
                  <a:extLst>
                    <a:ext uri="{A12FA001-AC4F-418D-AE19-62706E023703}">
                      <ahyp:hlinkClr xmlns:ahyp="http://schemas.microsoft.com/office/drawing/2018/hyperlinkcolor" val="tx"/>
                    </a:ext>
                  </a:extLst>
                </a:hlinkClick>
              </a:rPr>
              <a:t>https://www.law.uga.edu/clinics-externships-and-experiential-learning-programs</a:t>
            </a:r>
            <a:r>
              <a:rPr lang="en-US" sz="2500" dirty="0">
                <a:solidFill>
                  <a:schemeClr val="tx1"/>
                </a:solidFill>
              </a:rPr>
              <a:t> and/o</a:t>
            </a:r>
            <a:r>
              <a:rPr lang="en-US" sz="2500" dirty="0"/>
              <a:t>r contact the faculty member who directs the clinical program</a:t>
            </a:r>
            <a:endParaRPr lang="en-US" sz="2500" dirty="0">
              <a:solidFill>
                <a:schemeClr val="tx1"/>
              </a:solidFill>
            </a:endParaRPr>
          </a:p>
          <a:p>
            <a:pPr lvl="1"/>
            <a:endParaRPr lang="en-US" sz="2400" dirty="0"/>
          </a:p>
          <a:p>
            <a:endParaRPr lang="en-US" dirty="0"/>
          </a:p>
        </p:txBody>
      </p:sp>
    </p:spTree>
    <p:extLst>
      <p:ext uri="{BB962C8B-B14F-4D97-AF65-F5344CB8AC3E}">
        <p14:creationId xmlns:p14="http://schemas.microsoft.com/office/powerpoint/2010/main" val="6469166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Application Deadlines for </a:t>
            </a:r>
            <a:br>
              <a:rPr lang="en-US" b="1" dirty="0"/>
            </a:br>
            <a:r>
              <a:rPr lang="en-US" b="1" dirty="0"/>
              <a:t>Spring 2024 Enrollment</a:t>
            </a:r>
          </a:p>
        </p:txBody>
      </p:sp>
      <p:sp>
        <p:nvSpPr>
          <p:cNvPr id="5" name="Content Placeholder 4">
            <a:extLst>
              <a:ext uri="{FF2B5EF4-FFF2-40B4-BE49-F238E27FC236}">
                <a16:creationId xmlns:a16="http://schemas.microsoft.com/office/drawing/2014/main" id="{D357457B-4F30-4BB2-978B-0ABAF0D7D5E9}"/>
              </a:ext>
            </a:extLst>
          </p:cNvPr>
          <p:cNvSpPr>
            <a:spLocks noGrp="1"/>
          </p:cNvSpPr>
          <p:nvPr>
            <p:ph idx="1"/>
          </p:nvPr>
        </p:nvSpPr>
        <p:spPr>
          <a:xfrm>
            <a:off x="914400" y="2362200"/>
            <a:ext cx="7315199" cy="3810000"/>
          </a:xfrm>
        </p:spPr>
        <p:txBody>
          <a:bodyPr numCol="2">
            <a:normAutofit/>
          </a:bodyPr>
          <a:lstStyle/>
          <a:p>
            <a:pPr marL="0" indent="0">
              <a:spcBef>
                <a:spcPts val="0"/>
              </a:spcBef>
              <a:buNone/>
            </a:pPr>
            <a:r>
              <a:rPr lang="en-US" sz="1600" b="1" dirty="0"/>
              <a:t>Thursday, Sept. 28</a:t>
            </a:r>
          </a:p>
          <a:p>
            <a:pPr>
              <a:spcBef>
                <a:spcPts val="0"/>
              </a:spcBef>
            </a:pPr>
            <a:r>
              <a:rPr lang="en-US" sz="1600" dirty="0"/>
              <a:t>Atlanta Semester in Practice (Civil Ext) </a:t>
            </a:r>
          </a:p>
          <a:p>
            <a:pPr>
              <a:spcBef>
                <a:spcPts val="0"/>
              </a:spcBef>
            </a:pPr>
            <a:r>
              <a:rPr lang="en-US" sz="1600" dirty="0"/>
              <a:t>Civil Externships (Atlanta)</a:t>
            </a:r>
          </a:p>
          <a:p>
            <a:pPr>
              <a:spcBef>
                <a:spcPts val="0"/>
              </a:spcBef>
            </a:pPr>
            <a:r>
              <a:rPr lang="en-US" sz="1600" dirty="0"/>
              <a:t>Capital Assistance Project (Atlanta)</a:t>
            </a:r>
          </a:p>
          <a:p>
            <a:pPr marL="0" indent="0">
              <a:spcBef>
                <a:spcPts val="0"/>
              </a:spcBef>
              <a:buNone/>
            </a:pPr>
            <a:endParaRPr lang="en-US" sz="1200" dirty="0"/>
          </a:p>
          <a:p>
            <a:pPr marL="0" indent="0">
              <a:spcBef>
                <a:spcPts val="0"/>
              </a:spcBef>
              <a:buNone/>
            </a:pPr>
            <a:r>
              <a:rPr lang="en-US" sz="1600" b="1" dirty="0"/>
              <a:t>Wednesday, Oct. 11</a:t>
            </a:r>
            <a:r>
              <a:rPr lang="en-US" sz="1600" b="1" dirty="0">
                <a:highlight>
                  <a:srgbClr val="FFFF00"/>
                </a:highlight>
              </a:rPr>
              <a:t> </a:t>
            </a:r>
            <a:endParaRPr lang="en-US" sz="1600" dirty="0">
              <a:highlight>
                <a:srgbClr val="FFFF00"/>
              </a:highlight>
            </a:endParaRPr>
          </a:p>
          <a:p>
            <a:pPr>
              <a:spcBef>
                <a:spcPts val="0"/>
              </a:spcBef>
            </a:pPr>
            <a:r>
              <a:rPr lang="en-US" sz="1600" dirty="0"/>
              <a:t>Business Law Clinic</a:t>
            </a:r>
          </a:p>
          <a:p>
            <a:pPr>
              <a:spcBef>
                <a:spcPts val="0"/>
              </a:spcBef>
            </a:pPr>
            <a:r>
              <a:rPr lang="en-US" sz="1600" dirty="0"/>
              <a:t>Capital Assistance Project (Athens)</a:t>
            </a:r>
          </a:p>
          <a:p>
            <a:pPr>
              <a:spcBef>
                <a:spcPts val="0"/>
              </a:spcBef>
            </a:pPr>
            <a:r>
              <a:rPr lang="en-US" sz="1600" dirty="0"/>
              <a:t>Civil Externships (Athens)</a:t>
            </a:r>
          </a:p>
          <a:p>
            <a:pPr>
              <a:spcBef>
                <a:spcPts val="0"/>
              </a:spcBef>
            </a:pPr>
            <a:r>
              <a:rPr lang="en-US" sz="1600" dirty="0"/>
              <a:t>Corporate Counsel Ext (FT &amp; PT)</a:t>
            </a:r>
          </a:p>
          <a:p>
            <a:pPr>
              <a:spcBef>
                <a:spcPts val="0"/>
              </a:spcBef>
            </a:pPr>
            <a:r>
              <a:rPr lang="en-US" sz="1600" dirty="0"/>
              <a:t>Criminal Defense Practicum I &amp; II </a:t>
            </a:r>
          </a:p>
          <a:p>
            <a:pPr marL="0" indent="0">
              <a:spcBef>
                <a:spcPts val="0"/>
              </a:spcBef>
              <a:buNone/>
            </a:pPr>
            <a:endParaRPr lang="en-US" sz="1600" b="1" dirty="0"/>
          </a:p>
          <a:p>
            <a:pPr marL="0" indent="0">
              <a:spcBef>
                <a:spcPts val="0"/>
              </a:spcBef>
              <a:buNone/>
            </a:pPr>
            <a:r>
              <a:rPr lang="en-US" sz="1600" b="1" dirty="0"/>
              <a:t>Wednesday, Oct. 11 (cont’d)</a:t>
            </a:r>
            <a:endParaRPr lang="en-US" sz="1600" dirty="0"/>
          </a:p>
          <a:p>
            <a:pPr>
              <a:spcBef>
                <a:spcPts val="0"/>
              </a:spcBef>
            </a:pPr>
            <a:r>
              <a:rPr lang="en-US" sz="1600" dirty="0"/>
              <a:t>DC Semester in Practice</a:t>
            </a:r>
          </a:p>
          <a:p>
            <a:pPr>
              <a:spcBef>
                <a:spcPts val="0"/>
              </a:spcBef>
            </a:pPr>
            <a:r>
              <a:rPr lang="en-US" sz="1600" dirty="0"/>
              <a:t>First Amendment Clinic </a:t>
            </a:r>
          </a:p>
          <a:p>
            <a:pPr>
              <a:spcBef>
                <a:spcPts val="0"/>
              </a:spcBef>
            </a:pPr>
            <a:r>
              <a:rPr lang="en-US" sz="1600" dirty="0"/>
              <a:t>Jane W. Wilson Family Justice Clinic</a:t>
            </a:r>
          </a:p>
          <a:p>
            <a:pPr>
              <a:spcBef>
                <a:spcPts val="0"/>
              </a:spcBef>
            </a:pPr>
            <a:r>
              <a:rPr lang="en-US" sz="1600" dirty="0"/>
              <a:t>Land Conservation Clinic </a:t>
            </a:r>
          </a:p>
          <a:p>
            <a:pPr>
              <a:spcBef>
                <a:spcPts val="0"/>
              </a:spcBef>
            </a:pPr>
            <a:r>
              <a:rPr lang="en-US" sz="1600" dirty="0"/>
              <a:t>Mediation Clinic</a:t>
            </a:r>
          </a:p>
          <a:p>
            <a:pPr>
              <a:spcBef>
                <a:spcPts val="0"/>
              </a:spcBef>
            </a:pPr>
            <a:r>
              <a:rPr lang="en-US" sz="1600" dirty="0"/>
              <a:t>Practicum in Animal Welfare Skills (PAWS)</a:t>
            </a:r>
          </a:p>
          <a:p>
            <a:pPr>
              <a:spcBef>
                <a:spcPts val="0"/>
              </a:spcBef>
            </a:pPr>
            <a:r>
              <a:rPr lang="en-US" sz="1600" dirty="0"/>
              <a:t>Prosecutorial Justice Program</a:t>
            </a:r>
          </a:p>
          <a:p>
            <a:pPr>
              <a:spcBef>
                <a:spcPts val="0"/>
              </a:spcBef>
            </a:pPr>
            <a:r>
              <a:rPr lang="en-US" sz="1600" dirty="0"/>
              <a:t>Veterans Legal Clinic</a:t>
            </a:r>
          </a:p>
          <a:p>
            <a:pPr>
              <a:spcBef>
                <a:spcPts val="0"/>
              </a:spcBef>
            </a:pPr>
            <a:r>
              <a:rPr lang="en-US" sz="1600" dirty="0"/>
              <a:t>Wilbanks CEASE Clinic</a:t>
            </a:r>
          </a:p>
        </p:txBody>
      </p:sp>
    </p:spTree>
    <p:extLst>
      <p:ext uri="{BB962C8B-B14F-4D97-AF65-F5344CB8AC3E}">
        <p14:creationId xmlns:p14="http://schemas.microsoft.com/office/powerpoint/2010/main" val="36056185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Application Deadlines for </a:t>
            </a:r>
            <a:br>
              <a:rPr lang="en-US" b="1" dirty="0"/>
            </a:br>
            <a:r>
              <a:rPr lang="en-US" b="1" dirty="0"/>
              <a:t>Spring 2024 Enrollment</a:t>
            </a:r>
          </a:p>
        </p:txBody>
      </p:sp>
      <p:sp>
        <p:nvSpPr>
          <p:cNvPr id="3" name="Content Placeholder 2"/>
          <p:cNvSpPr>
            <a:spLocks noGrp="1"/>
          </p:cNvSpPr>
          <p:nvPr>
            <p:ph idx="1"/>
          </p:nvPr>
        </p:nvSpPr>
        <p:spPr>
          <a:xfrm>
            <a:off x="1413344" y="1828800"/>
            <a:ext cx="6206656" cy="4800600"/>
          </a:xfrm>
        </p:spPr>
        <p:txBody>
          <a:bodyPr numCol="2" spcCol="274320">
            <a:noAutofit/>
          </a:bodyPr>
          <a:lstStyle/>
          <a:p>
            <a:pPr marL="0" indent="0">
              <a:spcBef>
                <a:spcPts val="0"/>
              </a:spcBef>
              <a:buNone/>
            </a:pPr>
            <a:endParaRPr lang="en-US" sz="1200" b="1" dirty="0"/>
          </a:p>
          <a:p>
            <a:pPr marL="0" indent="0">
              <a:spcBef>
                <a:spcPts val="0"/>
              </a:spcBef>
              <a:buNone/>
            </a:pPr>
            <a:endParaRPr lang="en-US" sz="1600" dirty="0"/>
          </a:p>
          <a:p>
            <a:pPr marL="0" indent="0">
              <a:spcBef>
                <a:spcPts val="0"/>
              </a:spcBef>
              <a:buNone/>
            </a:pPr>
            <a:r>
              <a:rPr lang="en-US" sz="1600" b="1" dirty="0"/>
              <a:t>Friday, Oct. 27</a:t>
            </a:r>
          </a:p>
          <a:p>
            <a:pPr>
              <a:spcBef>
                <a:spcPts val="0"/>
              </a:spcBef>
            </a:pPr>
            <a:r>
              <a:rPr lang="en-US" sz="1600" dirty="0"/>
              <a:t>Deadline for first offers to students</a:t>
            </a:r>
          </a:p>
          <a:p>
            <a:pPr>
              <a:spcBef>
                <a:spcPts val="0"/>
              </a:spcBef>
            </a:pPr>
            <a:r>
              <a:rPr lang="en-US" sz="1600" dirty="0"/>
              <a:t>Students may but need not accept first offers until after this date</a:t>
            </a:r>
          </a:p>
          <a:p>
            <a:pPr marL="0" indent="0">
              <a:spcBef>
                <a:spcPts val="0"/>
              </a:spcBef>
              <a:buNone/>
            </a:pPr>
            <a:r>
              <a:rPr lang="en-US" sz="1600" b="1" dirty="0"/>
              <a:t>Monday, Oct. 30</a:t>
            </a:r>
          </a:p>
          <a:p>
            <a:pPr>
              <a:spcBef>
                <a:spcPts val="0"/>
              </a:spcBef>
            </a:pPr>
            <a:r>
              <a:rPr lang="en-US" sz="1600" dirty="0"/>
              <a:t>Deadline for student decisions on first offers.</a:t>
            </a:r>
            <a:endParaRPr lang="en-US" sz="1600" b="1" dirty="0"/>
          </a:p>
          <a:p>
            <a:pPr marL="0" indent="0">
              <a:spcBef>
                <a:spcPts val="0"/>
              </a:spcBef>
              <a:buNone/>
            </a:pPr>
            <a:r>
              <a:rPr lang="en-US" sz="1600" b="1" dirty="0"/>
              <a:t>Monday, Nov. 6</a:t>
            </a:r>
          </a:p>
          <a:p>
            <a:pPr>
              <a:spcBef>
                <a:spcPts val="0"/>
              </a:spcBef>
            </a:pPr>
            <a:r>
              <a:rPr lang="en-US" sz="1600" dirty="0"/>
              <a:t>Final decisions on all waiting lists.</a:t>
            </a:r>
          </a:p>
          <a:p>
            <a:pPr>
              <a:spcBef>
                <a:spcPts val="0"/>
              </a:spcBef>
            </a:pPr>
            <a:endParaRPr lang="en-US" sz="1600" b="1" dirty="0"/>
          </a:p>
          <a:p>
            <a:pPr marL="0" indent="0">
              <a:spcBef>
                <a:spcPts val="0"/>
              </a:spcBef>
              <a:buNone/>
            </a:pPr>
            <a:endParaRPr lang="en-US" sz="1600" b="1" dirty="0"/>
          </a:p>
          <a:p>
            <a:pPr>
              <a:spcBef>
                <a:spcPts val="0"/>
              </a:spcBef>
            </a:pPr>
            <a:endParaRPr lang="en-US" sz="1600" b="1" dirty="0"/>
          </a:p>
          <a:p>
            <a:pPr>
              <a:spcBef>
                <a:spcPts val="0"/>
              </a:spcBef>
            </a:pPr>
            <a:endParaRPr lang="en-US" sz="1600" b="1" dirty="0"/>
          </a:p>
          <a:p>
            <a:pPr marL="0" indent="0">
              <a:spcBef>
                <a:spcPts val="0"/>
              </a:spcBef>
              <a:buNone/>
            </a:pPr>
            <a:r>
              <a:rPr lang="en-US" sz="1600" b="1" dirty="0"/>
              <a:t>Nov. 8-10</a:t>
            </a:r>
          </a:p>
          <a:p>
            <a:pPr marL="342900" lvl="1" indent="0">
              <a:spcBef>
                <a:spcPts val="0"/>
              </a:spcBef>
              <a:buNone/>
            </a:pPr>
            <a:r>
              <a:rPr lang="en-US" sz="1600" dirty="0"/>
              <a:t>Point allocation for:</a:t>
            </a:r>
          </a:p>
          <a:p>
            <a:pPr lvl="1">
              <a:spcBef>
                <a:spcPts val="0"/>
              </a:spcBef>
            </a:pPr>
            <a:r>
              <a:rPr lang="en-US" sz="1600" dirty="0"/>
              <a:t>Mediation Practicum</a:t>
            </a:r>
          </a:p>
          <a:p>
            <a:pPr lvl="1">
              <a:spcBef>
                <a:spcPts val="0"/>
              </a:spcBef>
            </a:pPr>
            <a:r>
              <a:rPr lang="en-US" sz="1600" dirty="0"/>
              <a:t>Public Interest Practicum</a:t>
            </a:r>
          </a:p>
          <a:p>
            <a:pPr marL="457200" lvl="1" indent="0">
              <a:spcBef>
                <a:spcPts val="0"/>
              </a:spcBef>
              <a:buNone/>
            </a:pPr>
            <a:endParaRPr lang="en-US" sz="1600" u="sng" dirty="0"/>
          </a:p>
          <a:p>
            <a:pPr marL="457200" lvl="1" indent="0">
              <a:spcBef>
                <a:spcPts val="0"/>
              </a:spcBef>
              <a:buNone/>
            </a:pPr>
            <a:r>
              <a:rPr lang="en-US" sz="1600" u="sng" dirty="0"/>
              <a:t>Note</a:t>
            </a:r>
            <a:r>
              <a:rPr lang="en-US" sz="1600" dirty="0"/>
              <a:t>: Proposals for remote externships outside Athens, Atlanta, or DC should be made prior to points allocation to Professor Heywood </a:t>
            </a:r>
            <a:r>
              <a:rPr lang="en-US" sz="1600" dirty="0">
                <a:hlinkClick r:id="rId3"/>
              </a:rPr>
              <a:t>jheywood@uga.edu</a:t>
            </a:r>
            <a:endParaRPr lang="en-US" sz="1600" dirty="0"/>
          </a:p>
        </p:txBody>
      </p:sp>
    </p:spTree>
    <p:extLst>
      <p:ext uri="{BB962C8B-B14F-4D97-AF65-F5344CB8AC3E}">
        <p14:creationId xmlns:p14="http://schemas.microsoft.com/office/powerpoint/2010/main" val="2623508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Table Talk</a:t>
            </a:r>
          </a:p>
        </p:txBody>
      </p:sp>
      <p:sp>
        <p:nvSpPr>
          <p:cNvPr id="3" name="Content Placeholder 2"/>
          <p:cNvSpPr>
            <a:spLocks noGrp="1"/>
          </p:cNvSpPr>
          <p:nvPr>
            <p:ph idx="1"/>
          </p:nvPr>
        </p:nvSpPr>
        <p:spPr/>
        <p:txBody>
          <a:bodyPr>
            <a:normAutofit/>
          </a:bodyPr>
          <a:lstStyle/>
          <a:p>
            <a:r>
              <a:rPr lang="en-US" sz="2800" dirty="0"/>
              <a:t>You are invited to meet with our clinical professors and/or their staff or students</a:t>
            </a:r>
          </a:p>
          <a:p>
            <a:r>
              <a:rPr lang="en-US" sz="2800" dirty="0"/>
              <a:t>Opportunity to introduce yourself and ask questions!</a:t>
            </a:r>
          </a:p>
        </p:txBody>
      </p:sp>
    </p:spTree>
    <p:extLst>
      <p:ext uri="{BB962C8B-B14F-4D97-AF65-F5344CB8AC3E}">
        <p14:creationId xmlns:p14="http://schemas.microsoft.com/office/powerpoint/2010/main" val="3991779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UGA Law Clinics Index</a:t>
            </a:r>
          </a:p>
        </p:txBody>
      </p:sp>
      <p:sp>
        <p:nvSpPr>
          <p:cNvPr id="3" name="Content Placeholder 2"/>
          <p:cNvSpPr>
            <a:spLocks noGrp="1"/>
          </p:cNvSpPr>
          <p:nvPr>
            <p:ph idx="1"/>
          </p:nvPr>
        </p:nvSpPr>
        <p:spPr>
          <a:xfrm>
            <a:off x="1176865" y="2490135"/>
            <a:ext cx="6798736" cy="3758265"/>
          </a:xfrm>
        </p:spPr>
        <p:txBody>
          <a:bodyPr>
            <a:noAutofit/>
          </a:bodyPr>
          <a:lstStyle/>
          <a:p>
            <a:pPr marL="0" indent="0">
              <a:buNone/>
            </a:pPr>
            <a:r>
              <a:rPr lang="en-US" sz="4000" b="1" dirty="0"/>
              <a:t>18</a:t>
            </a:r>
          </a:p>
          <a:p>
            <a:pPr marL="0" indent="0">
              <a:buNone/>
            </a:pPr>
            <a:r>
              <a:rPr lang="en-US" sz="4000" b="1" dirty="0"/>
              <a:t>450</a:t>
            </a:r>
          </a:p>
          <a:p>
            <a:pPr marL="0" indent="0">
              <a:buNone/>
            </a:pPr>
            <a:r>
              <a:rPr lang="en-US" sz="4000" b="1" dirty="0"/>
              <a:t>90,000+</a:t>
            </a:r>
          </a:p>
          <a:p>
            <a:pPr marL="0" indent="0">
              <a:buNone/>
            </a:pPr>
            <a:r>
              <a:rPr lang="en-US" sz="4000" b="1" dirty="0"/>
              <a:t>25,000+</a:t>
            </a:r>
          </a:p>
          <a:p>
            <a:pPr marL="0" indent="0">
              <a:buNone/>
            </a:pPr>
            <a:endParaRPr lang="en-US" sz="2450" dirty="0"/>
          </a:p>
        </p:txBody>
      </p:sp>
      <p:sp>
        <p:nvSpPr>
          <p:cNvPr id="5" name="TextBox 4"/>
          <p:cNvSpPr txBox="1"/>
          <p:nvPr/>
        </p:nvSpPr>
        <p:spPr>
          <a:xfrm>
            <a:off x="5037665" y="5518308"/>
            <a:ext cx="2937935" cy="533400"/>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228136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UGA Law Clinics Index</a:t>
            </a:r>
          </a:p>
        </p:txBody>
      </p:sp>
      <p:sp>
        <p:nvSpPr>
          <p:cNvPr id="3" name="Content Placeholder 2"/>
          <p:cNvSpPr>
            <a:spLocks noGrp="1"/>
          </p:cNvSpPr>
          <p:nvPr>
            <p:ph idx="1"/>
          </p:nvPr>
        </p:nvSpPr>
        <p:spPr>
          <a:xfrm>
            <a:off x="1176865" y="2490135"/>
            <a:ext cx="6798736" cy="3758265"/>
          </a:xfrm>
        </p:spPr>
        <p:txBody>
          <a:bodyPr>
            <a:noAutofit/>
          </a:bodyPr>
          <a:lstStyle/>
          <a:p>
            <a:pPr marL="0" indent="0">
              <a:buNone/>
            </a:pPr>
            <a:r>
              <a:rPr lang="en-US" sz="4000" b="1" dirty="0"/>
              <a:t>18 clinics, externships, SIPs</a:t>
            </a:r>
          </a:p>
          <a:p>
            <a:pPr marL="0" indent="0">
              <a:buNone/>
            </a:pPr>
            <a:r>
              <a:rPr lang="en-US" sz="4000" b="1" dirty="0"/>
              <a:t>450</a:t>
            </a:r>
          </a:p>
          <a:p>
            <a:pPr marL="0" indent="0">
              <a:buNone/>
            </a:pPr>
            <a:r>
              <a:rPr lang="en-US" sz="4000" b="1" dirty="0"/>
              <a:t>90,000+</a:t>
            </a:r>
          </a:p>
          <a:p>
            <a:pPr marL="0" indent="0">
              <a:buNone/>
            </a:pPr>
            <a:r>
              <a:rPr lang="en-US" sz="4000" b="1" dirty="0"/>
              <a:t>25,000+</a:t>
            </a:r>
          </a:p>
          <a:p>
            <a:pPr marL="0" indent="0">
              <a:buNone/>
            </a:pPr>
            <a:endParaRPr lang="en-US" sz="2450" dirty="0"/>
          </a:p>
        </p:txBody>
      </p:sp>
      <p:sp>
        <p:nvSpPr>
          <p:cNvPr id="5" name="TextBox 4"/>
          <p:cNvSpPr txBox="1"/>
          <p:nvPr/>
        </p:nvSpPr>
        <p:spPr>
          <a:xfrm>
            <a:off x="5037665" y="5518308"/>
            <a:ext cx="2937935" cy="533400"/>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787725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UGA Law Clinics Index</a:t>
            </a:r>
          </a:p>
        </p:txBody>
      </p:sp>
      <p:sp>
        <p:nvSpPr>
          <p:cNvPr id="3" name="Content Placeholder 2"/>
          <p:cNvSpPr>
            <a:spLocks noGrp="1"/>
          </p:cNvSpPr>
          <p:nvPr>
            <p:ph idx="1"/>
          </p:nvPr>
        </p:nvSpPr>
        <p:spPr>
          <a:xfrm>
            <a:off x="1176865" y="2490135"/>
            <a:ext cx="6798736" cy="3758265"/>
          </a:xfrm>
        </p:spPr>
        <p:txBody>
          <a:bodyPr>
            <a:noAutofit/>
          </a:bodyPr>
          <a:lstStyle/>
          <a:p>
            <a:pPr marL="0" indent="0">
              <a:buNone/>
            </a:pPr>
            <a:r>
              <a:rPr lang="en-US" sz="4000" b="1" dirty="0"/>
              <a:t>18 clinics, externships, SIPs</a:t>
            </a:r>
          </a:p>
          <a:p>
            <a:pPr marL="0" indent="0">
              <a:buNone/>
            </a:pPr>
            <a:r>
              <a:rPr lang="en-US" sz="4000" b="1" dirty="0"/>
              <a:t>450 enroll / reenroll each year</a:t>
            </a:r>
          </a:p>
          <a:p>
            <a:pPr marL="0" indent="0">
              <a:buNone/>
            </a:pPr>
            <a:r>
              <a:rPr lang="en-US" sz="4000" b="1" dirty="0"/>
              <a:t>90,000+</a:t>
            </a:r>
          </a:p>
          <a:p>
            <a:pPr marL="0" indent="0">
              <a:buNone/>
            </a:pPr>
            <a:r>
              <a:rPr lang="en-US" sz="4000" b="1" dirty="0"/>
              <a:t>25,000+</a:t>
            </a:r>
          </a:p>
          <a:p>
            <a:pPr marL="0" indent="0">
              <a:buNone/>
            </a:pPr>
            <a:endParaRPr lang="en-US" sz="2450" dirty="0"/>
          </a:p>
        </p:txBody>
      </p:sp>
      <p:sp>
        <p:nvSpPr>
          <p:cNvPr id="5" name="TextBox 4"/>
          <p:cNvSpPr txBox="1"/>
          <p:nvPr/>
        </p:nvSpPr>
        <p:spPr>
          <a:xfrm>
            <a:off x="5037665" y="5518308"/>
            <a:ext cx="2937935" cy="533400"/>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1654755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UGA Law Clinics Index</a:t>
            </a:r>
          </a:p>
        </p:txBody>
      </p:sp>
      <p:sp>
        <p:nvSpPr>
          <p:cNvPr id="3" name="Content Placeholder 2"/>
          <p:cNvSpPr>
            <a:spLocks noGrp="1"/>
          </p:cNvSpPr>
          <p:nvPr>
            <p:ph idx="1"/>
          </p:nvPr>
        </p:nvSpPr>
        <p:spPr>
          <a:xfrm>
            <a:off x="1176865" y="2490135"/>
            <a:ext cx="6798736" cy="3758265"/>
          </a:xfrm>
        </p:spPr>
        <p:txBody>
          <a:bodyPr>
            <a:noAutofit/>
          </a:bodyPr>
          <a:lstStyle/>
          <a:p>
            <a:pPr marL="0" indent="0">
              <a:buNone/>
            </a:pPr>
            <a:r>
              <a:rPr lang="en-US" sz="4000" b="1" dirty="0"/>
              <a:t>18 clinics, externships, SIPs</a:t>
            </a:r>
          </a:p>
          <a:p>
            <a:pPr marL="0" indent="0">
              <a:buNone/>
            </a:pPr>
            <a:r>
              <a:rPr lang="en-US" sz="4000" b="1" dirty="0"/>
              <a:t>450 enroll / reenroll each year</a:t>
            </a:r>
          </a:p>
          <a:p>
            <a:pPr marL="0" indent="0">
              <a:buNone/>
            </a:pPr>
            <a:r>
              <a:rPr lang="en-US" sz="4000" b="1" dirty="0"/>
              <a:t>90,000+ student service hours</a:t>
            </a:r>
          </a:p>
          <a:p>
            <a:pPr marL="0" indent="0">
              <a:buNone/>
            </a:pPr>
            <a:r>
              <a:rPr lang="en-US" sz="4000" b="1" dirty="0"/>
              <a:t>25,000+</a:t>
            </a:r>
          </a:p>
          <a:p>
            <a:pPr marL="0" indent="0">
              <a:buNone/>
            </a:pPr>
            <a:endParaRPr lang="en-US" sz="2450" dirty="0"/>
          </a:p>
        </p:txBody>
      </p:sp>
      <p:sp>
        <p:nvSpPr>
          <p:cNvPr id="5" name="TextBox 4"/>
          <p:cNvSpPr txBox="1"/>
          <p:nvPr/>
        </p:nvSpPr>
        <p:spPr>
          <a:xfrm>
            <a:off x="5037665" y="5518308"/>
            <a:ext cx="2937935" cy="533400"/>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3607124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UGA Law Clinics Index</a:t>
            </a:r>
          </a:p>
        </p:txBody>
      </p:sp>
      <p:sp>
        <p:nvSpPr>
          <p:cNvPr id="3" name="Content Placeholder 2"/>
          <p:cNvSpPr>
            <a:spLocks noGrp="1"/>
          </p:cNvSpPr>
          <p:nvPr>
            <p:ph idx="1"/>
          </p:nvPr>
        </p:nvSpPr>
        <p:spPr>
          <a:xfrm>
            <a:off x="1176865" y="2490135"/>
            <a:ext cx="6798736" cy="3758265"/>
          </a:xfrm>
        </p:spPr>
        <p:txBody>
          <a:bodyPr>
            <a:noAutofit/>
          </a:bodyPr>
          <a:lstStyle/>
          <a:p>
            <a:pPr marL="0" indent="0">
              <a:buNone/>
            </a:pPr>
            <a:r>
              <a:rPr lang="en-US" sz="4000" b="1" dirty="0"/>
              <a:t>18 clinics, externships, SIPs</a:t>
            </a:r>
          </a:p>
          <a:p>
            <a:pPr marL="0" indent="0">
              <a:buNone/>
            </a:pPr>
            <a:r>
              <a:rPr lang="en-US" sz="4000" b="1" dirty="0"/>
              <a:t>450 enroll / reenroll each year</a:t>
            </a:r>
          </a:p>
          <a:p>
            <a:pPr marL="0" indent="0">
              <a:buNone/>
            </a:pPr>
            <a:r>
              <a:rPr lang="en-US" sz="4000" b="1" dirty="0"/>
              <a:t>90,000+ student service hours</a:t>
            </a:r>
          </a:p>
          <a:p>
            <a:pPr marL="0" indent="0">
              <a:buNone/>
            </a:pPr>
            <a:r>
              <a:rPr lang="en-US" sz="4000" b="1" dirty="0"/>
              <a:t>25,000+ in-house clinic hours</a:t>
            </a:r>
          </a:p>
          <a:p>
            <a:pPr marL="0" indent="0">
              <a:buNone/>
            </a:pPr>
            <a:endParaRPr lang="en-US" sz="2450" dirty="0"/>
          </a:p>
        </p:txBody>
      </p:sp>
      <p:sp>
        <p:nvSpPr>
          <p:cNvPr id="5" name="TextBox 4"/>
          <p:cNvSpPr txBox="1"/>
          <p:nvPr/>
        </p:nvSpPr>
        <p:spPr>
          <a:xfrm>
            <a:off x="5037665" y="5518308"/>
            <a:ext cx="2937935" cy="533400"/>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37727262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Clinics, Externships, Practicums</a:t>
            </a:r>
          </a:p>
        </p:txBody>
      </p:sp>
      <p:sp>
        <p:nvSpPr>
          <p:cNvPr id="3" name="Content Placeholder 2"/>
          <p:cNvSpPr>
            <a:spLocks noGrp="1"/>
          </p:cNvSpPr>
          <p:nvPr>
            <p:ph idx="1"/>
          </p:nvPr>
        </p:nvSpPr>
        <p:spPr>
          <a:xfrm>
            <a:off x="1176865" y="2490135"/>
            <a:ext cx="6798736" cy="3758265"/>
          </a:xfrm>
        </p:spPr>
        <p:txBody>
          <a:bodyPr>
            <a:noAutofit/>
          </a:bodyPr>
          <a:lstStyle/>
          <a:p>
            <a:pPr marL="0" indent="0">
              <a:buNone/>
            </a:pPr>
            <a:r>
              <a:rPr lang="en-US" sz="2800" u="sng" dirty="0"/>
              <a:t>In-house clinics</a:t>
            </a:r>
            <a:r>
              <a:rPr lang="en-US" sz="2800" dirty="0"/>
              <a:t>: courses in which faculty teach the seminar and directly supervise students in the clinic’s practice areas</a:t>
            </a:r>
            <a:endParaRPr lang="en-US" sz="2800" u="sng" dirty="0"/>
          </a:p>
          <a:p>
            <a:pPr marL="0" indent="0">
              <a:buNone/>
            </a:pPr>
            <a:r>
              <a:rPr lang="en-US" sz="2800" u="sng" dirty="0"/>
              <a:t>Externships</a:t>
            </a:r>
            <a:r>
              <a:rPr lang="en-US" sz="2800" dirty="0"/>
              <a:t>: courses in which faculty teach the seminar and co-supervise student placements outside the law school</a:t>
            </a:r>
          </a:p>
          <a:p>
            <a:pPr marL="0" indent="0">
              <a:buNone/>
            </a:pPr>
            <a:r>
              <a:rPr lang="en-US" sz="2800" u="sng" dirty="0"/>
              <a:t>Practicums</a:t>
            </a:r>
            <a:r>
              <a:rPr lang="en-US" sz="2800" dirty="0"/>
              <a:t>: can be either a clinic or externship</a:t>
            </a:r>
          </a:p>
        </p:txBody>
      </p:sp>
      <p:sp>
        <p:nvSpPr>
          <p:cNvPr id="5" name="TextBox 4"/>
          <p:cNvSpPr txBox="1"/>
          <p:nvPr/>
        </p:nvSpPr>
        <p:spPr>
          <a:xfrm>
            <a:off x="5037665" y="5518308"/>
            <a:ext cx="2937935" cy="533400"/>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42629885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Clinical Programs</a:t>
            </a:r>
          </a:p>
        </p:txBody>
      </p:sp>
      <p:sp>
        <p:nvSpPr>
          <p:cNvPr id="3" name="Content Placeholder 2"/>
          <p:cNvSpPr>
            <a:spLocks noGrp="1"/>
          </p:cNvSpPr>
          <p:nvPr>
            <p:ph idx="1"/>
          </p:nvPr>
        </p:nvSpPr>
        <p:spPr>
          <a:xfrm>
            <a:off x="1176866" y="2438400"/>
            <a:ext cx="6798734" cy="3447927"/>
          </a:xfrm>
          <a:noFill/>
          <a:ln>
            <a:noFill/>
          </a:ln>
        </p:spPr>
        <p:txBody>
          <a:bodyPr numCol="2" spcCol="365760">
            <a:normAutofit fontScale="25000" lnSpcReduction="20000"/>
          </a:bodyPr>
          <a:lstStyle/>
          <a:p>
            <a:r>
              <a:rPr lang="en-US" sz="6400" b="1" dirty="0"/>
              <a:t>Appellate Litigation Clinic* </a:t>
            </a:r>
            <a:r>
              <a:rPr lang="en-US" sz="6400" dirty="0"/>
              <a:t>(Thomas Burch)</a:t>
            </a:r>
          </a:p>
          <a:p>
            <a:r>
              <a:rPr lang="en-US" sz="6400" b="1" dirty="0"/>
              <a:t>Business Law Clinic 	        </a:t>
            </a:r>
            <a:r>
              <a:rPr lang="en-US" sz="6400" dirty="0"/>
              <a:t>(Willow Tracy)</a:t>
            </a:r>
          </a:p>
          <a:p>
            <a:r>
              <a:rPr lang="en-US" sz="6400" b="1" dirty="0"/>
              <a:t>Community Health Law Partnership (Community </a:t>
            </a:r>
            <a:r>
              <a:rPr lang="en-US" sz="6400" b="1" dirty="0" err="1"/>
              <a:t>HeLP</a:t>
            </a:r>
            <a:r>
              <a:rPr lang="en-US" sz="6400" b="1" dirty="0"/>
              <a:t>)*        		       </a:t>
            </a:r>
            <a:r>
              <a:rPr lang="en-US" sz="6400" dirty="0"/>
              <a:t>(Jason Cade)</a:t>
            </a:r>
          </a:p>
          <a:p>
            <a:r>
              <a:rPr lang="en-US" sz="6400" b="1" dirty="0"/>
              <a:t>First Amendment Clinic* 	          </a:t>
            </a:r>
            <a:r>
              <a:rPr lang="en-US" sz="6400" dirty="0"/>
              <a:t>(Clare Norins)</a:t>
            </a:r>
          </a:p>
          <a:p>
            <a:r>
              <a:rPr lang="en-US" sz="6400" b="1" dirty="0"/>
              <a:t>Jane W. Wilson Family Justice Clinic* 				     </a:t>
            </a:r>
            <a:r>
              <a:rPr lang="en-US" sz="6400" dirty="0"/>
              <a:t>(Christine Scartz)</a:t>
            </a:r>
          </a:p>
          <a:p>
            <a:r>
              <a:rPr lang="en-US" sz="6400" b="1" dirty="0"/>
              <a:t>Land Conservation Clinic</a:t>
            </a:r>
            <a:r>
              <a:rPr lang="en-US" sz="6400" dirty="0"/>
              <a:t>               (</a:t>
            </a:r>
            <a:r>
              <a:rPr lang="en-US" sz="6400" dirty="0" err="1"/>
              <a:t>Steffney</a:t>
            </a:r>
            <a:r>
              <a:rPr lang="en-US" sz="6400" dirty="0"/>
              <a:t> Thompson)</a:t>
            </a:r>
          </a:p>
          <a:p>
            <a:endParaRPr lang="en-US" sz="6400" b="1" dirty="0"/>
          </a:p>
          <a:p>
            <a:r>
              <a:rPr lang="en-US" sz="6400" b="1" dirty="0"/>
              <a:t>Mediation Clinic* 	         </a:t>
            </a:r>
            <a:r>
              <a:rPr lang="en-US" sz="6400" dirty="0"/>
              <a:t>(Rob McNiff)</a:t>
            </a:r>
            <a:endParaRPr lang="en-US" sz="6400" b="1" dirty="0"/>
          </a:p>
          <a:p>
            <a:r>
              <a:rPr lang="en-US" sz="6400" b="1" dirty="0"/>
              <a:t>Practicum in Animal Welfare Skills (PAWS)* 			 </a:t>
            </a:r>
            <a:r>
              <a:rPr lang="en-US" sz="6400" dirty="0"/>
              <a:t>(Lisa Milot)</a:t>
            </a:r>
          </a:p>
          <a:p>
            <a:r>
              <a:rPr lang="en-US" sz="6400" b="1" dirty="0"/>
              <a:t>Public Interest Practicum (PIP) </a:t>
            </a:r>
            <a:r>
              <a:rPr lang="en-US" sz="6400" dirty="0"/>
              <a:t>(Elizabeth Grant)</a:t>
            </a:r>
          </a:p>
          <a:p>
            <a:r>
              <a:rPr lang="en-US" sz="6400" b="1" dirty="0"/>
              <a:t>Veterans Legal Clinic*          </a:t>
            </a:r>
            <a:r>
              <a:rPr lang="en-US" sz="6400" dirty="0"/>
              <a:t>(Alex Scherr)</a:t>
            </a:r>
          </a:p>
          <a:p>
            <a:r>
              <a:rPr lang="en-US" sz="6400" b="1" dirty="0"/>
              <a:t>Wilbanks CEASE Clinic*  </a:t>
            </a:r>
            <a:r>
              <a:rPr lang="en-US" sz="6400" dirty="0"/>
              <a:t>(Emma Hetherington)</a:t>
            </a:r>
          </a:p>
          <a:p>
            <a:pPr marL="0" indent="0">
              <a:buNone/>
            </a:pPr>
            <a:r>
              <a:rPr lang="en-US" sz="6000" b="1" dirty="0"/>
              <a:t>*</a:t>
            </a:r>
            <a:r>
              <a:rPr lang="en-US" sz="5600" b="1" dirty="0"/>
              <a:t>Students have potential to appear in court or other tribunal</a:t>
            </a:r>
            <a:endParaRPr lang="en-US" sz="6400" dirty="0"/>
          </a:p>
          <a:p>
            <a:endParaRPr lang="en-US" dirty="0"/>
          </a:p>
        </p:txBody>
      </p:sp>
      <p:sp>
        <p:nvSpPr>
          <p:cNvPr id="4" name="Content Placeholder 2"/>
          <p:cNvSpPr txBox="1">
            <a:spLocks/>
          </p:cNvSpPr>
          <p:nvPr/>
        </p:nvSpPr>
        <p:spPr>
          <a:xfrm>
            <a:off x="4809066" y="2441331"/>
            <a:ext cx="3166534" cy="3444997"/>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endParaRPr lang="en-US" dirty="0"/>
          </a:p>
        </p:txBody>
      </p:sp>
    </p:spTree>
    <p:extLst>
      <p:ext uri="{BB962C8B-B14F-4D97-AF65-F5344CB8AC3E}">
        <p14:creationId xmlns:p14="http://schemas.microsoft.com/office/powerpoint/2010/main" val="2155429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Externship Programs </a:t>
            </a:r>
          </a:p>
        </p:txBody>
      </p:sp>
      <p:sp>
        <p:nvSpPr>
          <p:cNvPr id="3" name="Content Placeholder 2"/>
          <p:cNvSpPr>
            <a:spLocks noGrp="1"/>
          </p:cNvSpPr>
          <p:nvPr>
            <p:ph idx="1"/>
          </p:nvPr>
        </p:nvSpPr>
        <p:spPr>
          <a:xfrm>
            <a:off x="1176866" y="2438400"/>
            <a:ext cx="6798734" cy="3447927"/>
          </a:xfrm>
          <a:noFill/>
          <a:ln>
            <a:noFill/>
          </a:ln>
        </p:spPr>
        <p:txBody>
          <a:bodyPr numCol="2" spcCol="365760">
            <a:normAutofit fontScale="25000" lnSpcReduction="20000"/>
          </a:bodyPr>
          <a:lstStyle/>
          <a:p>
            <a:r>
              <a:rPr lang="en-US" sz="7200" b="1" dirty="0"/>
              <a:t>Atlanta Semester-in-Practice* </a:t>
            </a:r>
            <a:r>
              <a:rPr lang="en-US" sz="7200" dirty="0"/>
              <a:t>(full-time)  (Elizabeth Grant)</a:t>
            </a:r>
          </a:p>
          <a:p>
            <a:r>
              <a:rPr lang="en-US" sz="7200" b="1" dirty="0"/>
              <a:t>Capital Assistance Project* </a:t>
            </a:r>
            <a:r>
              <a:rPr lang="en-US" sz="7200" dirty="0"/>
              <a:t>(Jessica Heywood)</a:t>
            </a:r>
          </a:p>
          <a:p>
            <a:r>
              <a:rPr lang="en-US" sz="7200" b="1" dirty="0"/>
              <a:t>Civil Externship*	 </a:t>
            </a:r>
            <a:r>
              <a:rPr lang="en-US" sz="7200" dirty="0"/>
              <a:t>(Elizabeth Grant)</a:t>
            </a:r>
          </a:p>
          <a:p>
            <a:r>
              <a:rPr lang="en-US" sz="7200" b="1" dirty="0"/>
              <a:t>Corporate Counsel Externship </a:t>
            </a:r>
            <a:r>
              <a:rPr lang="en-US" sz="7200" dirty="0"/>
              <a:t>(full-time / part-time) (Scott Lowry)</a:t>
            </a:r>
          </a:p>
          <a:p>
            <a:r>
              <a:rPr lang="en-US" sz="7200" b="1" dirty="0"/>
              <a:t>Criminal Defense Practicum* 	       </a:t>
            </a:r>
            <a:r>
              <a:rPr lang="en-US" sz="7200" dirty="0"/>
              <a:t>(Elizabeth Taxel)</a:t>
            </a:r>
          </a:p>
          <a:p>
            <a:r>
              <a:rPr lang="en-US" sz="7200" b="1" dirty="0"/>
              <a:t>D.C. Semester-in-Practice* </a:t>
            </a:r>
            <a:r>
              <a:rPr lang="en-US" sz="7200" dirty="0"/>
              <a:t>(full-time) 		               (Jessica Heywood)</a:t>
            </a:r>
            <a:endParaRPr lang="en-US" sz="7200" b="1" dirty="0"/>
          </a:p>
          <a:p>
            <a:r>
              <a:rPr lang="en-US" sz="7200" b="1" dirty="0"/>
              <a:t>Prosecutorial Justice Program*  </a:t>
            </a:r>
            <a:r>
              <a:rPr lang="en-US" sz="7200" dirty="0"/>
              <a:t> 		   (Melissa Redmon)</a:t>
            </a:r>
            <a:endParaRPr lang="en-US" sz="7200" b="1" dirty="0"/>
          </a:p>
          <a:p>
            <a:pPr marL="0" indent="0">
              <a:buNone/>
            </a:pPr>
            <a:endParaRPr lang="en-US" sz="5600" b="1" dirty="0"/>
          </a:p>
          <a:p>
            <a:pPr marL="0" indent="0">
              <a:buNone/>
            </a:pPr>
            <a:r>
              <a:rPr lang="en-US" sz="6400" b="1" dirty="0"/>
              <a:t>*Students have potential to appear in court or other tribunal</a:t>
            </a:r>
          </a:p>
          <a:p>
            <a:pPr marL="0" indent="0">
              <a:buNone/>
            </a:pPr>
            <a:r>
              <a:rPr lang="en-US" sz="6400" b="1" dirty="0"/>
              <a:t>(Some externship placements offer students potential to appear in court or other tribunal)</a:t>
            </a:r>
          </a:p>
          <a:p>
            <a:endParaRPr lang="en-US" dirty="0"/>
          </a:p>
          <a:p>
            <a:endParaRPr lang="en-US" dirty="0"/>
          </a:p>
        </p:txBody>
      </p:sp>
      <p:sp>
        <p:nvSpPr>
          <p:cNvPr id="4" name="Content Placeholder 2"/>
          <p:cNvSpPr txBox="1">
            <a:spLocks/>
          </p:cNvSpPr>
          <p:nvPr/>
        </p:nvSpPr>
        <p:spPr>
          <a:xfrm>
            <a:off x="4809066" y="2441331"/>
            <a:ext cx="3166534" cy="3444997"/>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endParaRPr lang="en-US" dirty="0"/>
          </a:p>
        </p:txBody>
      </p:sp>
    </p:spTree>
    <p:extLst>
      <p:ext uri="{BB962C8B-B14F-4D97-AF65-F5344CB8AC3E}">
        <p14:creationId xmlns:p14="http://schemas.microsoft.com/office/powerpoint/2010/main" val="243007222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05A0949B9BD1C479204CE9D11E87826" ma:contentTypeVersion="4" ma:contentTypeDescription="Create a new document." ma:contentTypeScope="" ma:versionID="b7fd283bd4270e86e52515611381acc3">
  <xsd:schema xmlns:xsd="http://www.w3.org/2001/XMLSchema" xmlns:xs="http://www.w3.org/2001/XMLSchema" xmlns:p="http://schemas.microsoft.com/office/2006/metadata/properties" xmlns:ns3="28976c6d-e114-425c-9250-bf9c19b85ad0" targetNamespace="http://schemas.microsoft.com/office/2006/metadata/properties" ma:root="true" ma:fieldsID="6910a0ecdc0e3c9ffd4b573b39a2b3de" ns3:_="">
    <xsd:import namespace="28976c6d-e114-425c-9250-bf9c19b85ad0"/>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976c6d-e114-425c-9250-bf9c19b85a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AC186C7-94E8-4870-B435-72A115CC31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976c6d-e114-425c-9250-bf9c19b85a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D711192-B80F-4529-B9BA-73F92739AFE8}">
  <ds:schemaRefs>
    <ds:schemaRef ds:uri="http://schemas.microsoft.com/sharepoint/v3/contenttype/forms"/>
  </ds:schemaRefs>
</ds:datastoreItem>
</file>

<file path=customXml/itemProps3.xml><?xml version="1.0" encoding="utf-8"?>
<ds:datastoreItem xmlns:ds="http://schemas.openxmlformats.org/officeDocument/2006/customXml" ds:itemID="{9082B4FF-4843-44C9-8DCC-F14BC739A411}">
  <ds:schemaRefs>
    <ds:schemaRef ds:uri="http://schemas.microsoft.com/office/2006/documentManagement/types"/>
    <ds:schemaRef ds:uri="http://schemas.microsoft.com/office/infopath/2007/PartnerControls"/>
    <ds:schemaRef ds:uri="28976c6d-e114-425c-9250-bf9c19b85ad0"/>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Organic</Template>
  <TotalTime>0</TotalTime>
  <Words>1341</Words>
  <Application>Microsoft Macintosh PowerPoint</Application>
  <PresentationFormat>On-screen Show (4:3)</PresentationFormat>
  <Paragraphs>154</Paragraphs>
  <Slides>18</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Garamond</vt:lpstr>
      <vt:lpstr>Organic</vt:lpstr>
      <vt:lpstr> Clinics/Externships</vt:lpstr>
      <vt:lpstr>UGA Law Clinics Index</vt:lpstr>
      <vt:lpstr>UGA Law Clinics Index</vt:lpstr>
      <vt:lpstr>UGA Law Clinics Index</vt:lpstr>
      <vt:lpstr>UGA Law Clinics Index</vt:lpstr>
      <vt:lpstr>UGA Law Clinics Index</vt:lpstr>
      <vt:lpstr>Clinics, Externships, Practicums</vt:lpstr>
      <vt:lpstr>Clinical Programs</vt:lpstr>
      <vt:lpstr>Externship Programs </vt:lpstr>
      <vt:lpstr>How many clinical programs can I take?</vt:lpstr>
      <vt:lpstr>How many clinical programs can I take?</vt:lpstr>
      <vt:lpstr>How many clinical programs can I take?</vt:lpstr>
      <vt:lpstr>Graduation Requirements &amp; Grades</vt:lpstr>
      <vt:lpstr>How do I apply?</vt:lpstr>
      <vt:lpstr>How do I apply?</vt:lpstr>
      <vt:lpstr>Application Deadlines for  Spring 2024 Enrollment</vt:lpstr>
      <vt:lpstr>Application Deadlines for  Spring 2024 Enrollment</vt:lpstr>
      <vt:lpstr>Table Talk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2015-02-22T20:21:45Z</dcterms:created>
  <dcterms:modified xsi:type="dcterms:W3CDTF">2023-09-25T13:28:55Z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TC102202119990</vt:lpwstr>
  </property>
  <property fmtid="{D5CDD505-2E9C-101B-9397-08002B2CF9AE}" pid="3" name="ContentTypeId">
    <vt:lpwstr>0x010100D05A0949B9BD1C479204CE9D11E87826</vt:lpwstr>
  </property>
</Properties>
</file>