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4"/>
  </p:sldMasterIdLst>
  <p:notesMasterIdLst>
    <p:notesMasterId r:id="rId24"/>
  </p:notesMasterIdLst>
  <p:sldIdLst>
    <p:sldId id="256" r:id="rId5"/>
    <p:sldId id="282" r:id="rId6"/>
    <p:sldId id="293" r:id="rId7"/>
    <p:sldId id="297" r:id="rId8"/>
    <p:sldId id="298" r:id="rId9"/>
    <p:sldId id="299" r:id="rId10"/>
    <p:sldId id="263" r:id="rId11"/>
    <p:sldId id="300" r:id="rId12"/>
    <p:sldId id="264" r:id="rId13"/>
    <p:sldId id="265" r:id="rId14"/>
    <p:sldId id="290" r:id="rId15"/>
    <p:sldId id="301" r:id="rId16"/>
    <p:sldId id="261" r:id="rId17"/>
    <p:sldId id="266" r:id="rId18"/>
    <p:sldId id="302" r:id="rId19"/>
    <p:sldId id="286" r:id="rId20"/>
    <p:sldId id="289" r:id="rId21"/>
    <p:sldId id="291" r:id="rId22"/>
    <p:sldId id="284"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4630"/>
  </p:normalViewPr>
  <p:slideViewPr>
    <p:cSldViewPr>
      <p:cViewPr varScale="1">
        <p:scale>
          <a:sx n="113" d="100"/>
          <a:sy n="113" d="100"/>
        </p:scale>
        <p:origin x="1736" y="17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4" d="100"/>
          <a:sy n="54" d="100"/>
        </p:scale>
        <p:origin x="287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618A891-9467-4CC7-A491-0A34A0A97538}" type="datetimeFigureOut">
              <a:rPr lang="en-US" smtClean="0"/>
              <a:pPr/>
              <a:t>2/20/23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4F9460A-9E81-496F-91AC-92DE7ABF30C4}" type="slidenum">
              <a:rPr lang="en-US" smtClean="0"/>
              <a:pPr/>
              <a:t>‹#›</a:t>
            </a:fld>
            <a:endParaRPr lang="en-US" dirty="0"/>
          </a:p>
        </p:txBody>
      </p:sp>
    </p:spTree>
    <p:extLst>
      <p:ext uri="{BB962C8B-B14F-4D97-AF65-F5344CB8AC3E}">
        <p14:creationId xmlns:p14="http://schemas.microsoft.com/office/powerpoint/2010/main" val="906871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i="1" dirty="0"/>
              <a:t>Welcome. This presentation will mostly address clinical courses for spring. Overview of the format for the event and when introductions will happen.</a:t>
            </a:r>
          </a:p>
        </p:txBody>
      </p:sp>
      <p:sp>
        <p:nvSpPr>
          <p:cNvPr id="4" name="Slide Number Placeholder 3"/>
          <p:cNvSpPr>
            <a:spLocks noGrp="1"/>
          </p:cNvSpPr>
          <p:nvPr>
            <p:ph type="sldNum" sz="quarter" idx="10"/>
          </p:nvPr>
        </p:nvSpPr>
        <p:spPr/>
        <p:txBody>
          <a:bodyPr/>
          <a:lstStyle/>
          <a:p>
            <a:fld id="{14F9460A-9E81-496F-91AC-92DE7ABF30C4}" type="slidenum">
              <a:rPr lang="en-US" smtClean="0"/>
              <a:pPr/>
              <a:t>1</a:t>
            </a:fld>
            <a:endParaRPr lang="en-US" dirty="0"/>
          </a:p>
        </p:txBody>
      </p:sp>
    </p:spTree>
    <p:extLst>
      <p:ext uri="{BB962C8B-B14F-4D97-AF65-F5344CB8AC3E}">
        <p14:creationId xmlns:p14="http://schemas.microsoft.com/office/powerpoint/2010/main" val="4036182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F9460A-9E81-496F-91AC-92DE7ABF30C4}" type="slidenum">
              <a:rPr lang="en-US" smtClean="0"/>
              <a:pPr/>
              <a:t>10</a:t>
            </a:fld>
            <a:endParaRPr lang="en-US" dirty="0"/>
          </a:p>
        </p:txBody>
      </p:sp>
    </p:spTree>
    <p:extLst>
      <p:ext uri="{BB962C8B-B14F-4D97-AF65-F5344CB8AC3E}">
        <p14:creationId xmlns:p14="http://schemas.microsoft.com/office/powerpoint/2010/main" val="1460386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we discourage more than one clinical course in the same semester based on the out of class time constraints, but there are some situations where this is permitted. But you must get permission from both professors before accepting two offers, and when your accept a clinical offer you are making a commitment to participate. If you back out, you may have taken a spot from another student who have been happy to accept if they had a chance to. You will see when I talk about deadlines that we have schedule that allows students time to decide before accepting or externship offers and you should have decisions on any applications you make by a certain date. So take the time you need and speak to both professors before you accept if you think taking two clinics is appropriate in your case. </a:t>
            </a:r>
          </a:p>
        </p:txBody>
      </p:sp>
      <p:sp>
        <p:nvSpPr>
          <p:cNvPr id="4" name="Slide Number Placeholder 3"/>
          <p:cNvSpPr>
            <a:spLocks noGrp="1"/>
          </p:cNvSpPr>
          <p:nvPr>
            <p:ph type="sldNum" sz="quarter" idx="5"/>
          </p:nvPr>
        </p:nvSpPr>
        <p:spPr/>
        <p:txBody>
          <a:bodyPr/>
          <a:lstStyle/>
          <a:p>
            <a:fld id="{14F9460A-9E81-496F-91AC-92DE7ABF30C4}" type="slidenum">
              <a:rPr lang="en-US" smtClean="0"/>
              <a:pPr/>
              <a:t>11</a:t>
            </a:fld>
            <a:endParaRPr lang="en-US" dirty="0"/>
          </a:p>
        </p:txBody>
      </p:sp>
    </p:spTree>
    <p:extLst>
      <p:ext uri="{BB962C8B-B14F-4D97-AF65-F5344CB8AC3E}">
        <p14:creationId xmlns:p14="http://schemas.microsoft.com/office/powerpoint/2010/main" val="413581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F9460A-9E81-496F-91AC-92DE7ABF30C4}" type="slidenum">
              <a:rPr lang="en-US" smtClean="0"/>
              <a:pPr/>
              <a:t>13</a:t>
            </a:fld>
            <a:endParaRPr lang="en-US" dirty="0"/>
          </a:p>
        </p:txBody>
      </p:sp>
    </p:spTree>
    <p:extLst>
      <p:ext uri="{BB962C8B-B14F-4D97-AF65-F5344CB8AC3E}">
        <p14:creationId xmlns:p14="http://schemas.microsoft.com/office/powerpoint/2010/main" val="3076422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Unified online application portal. You can find a tab at the top of my Georgia law, and it is also link to each program’s page on the law school website. </a:t>
            </a:r>
          </a:p>
        </p:txBody>
      </p:sp>
      <p:sp>
        <p:nvSpPr>
          <p:cNvPr id="4" name="Slide Number Placeholder 3"/>
          <p:cNvSpPr>
            <a:spLocks noGrp="1"/>
          </p:cNvSpPr>
          <p:nvPr>
            <p:ph type="sldNum" sz="quarter" idx="5"/>
          </p:nvPr>
        </p:nvSpPr>
        <p:spPr/>
        <p:txBody>
          <a:bodyPr/>
          <a:lstStyle/>
          <a:p>
            <a:fld id="{14F9460A-9E81-496F-91AC-92DE7ABF30C4}" type="slidenum">
              <a:rPr lang="en-US" smtClean="0"/>
              <a:pPr/>
              <a:t>14</a:t>
            </a:fld>
            <a:endParaRPr lang="en-US" dirty="0"/>
          </a:p>
        </p:txBody>
      </p:sp>
    </p:spTree>
    <p:extLst>
      <p:ext uri="{BB962C8B-B14F-4D97-AF65-F5344CB8AC3E}">
        <p14:creationId xmlns:p14="http://schemas.microsoft.com/office/powerpoint/2010/main" val="1886511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Unified online application portal. You can find a tab at the top of my Georgia law, and it is also link to each program’s page on the law school website. </a:t>
            </a:r>
          </a:p>
        </p:txBody>
      </p:sp>
      <p:sp>
        <p:nvSpPr>
          <p:cNvPr id="4" name="Slide Number Placeholder 3"/>
          <p:cNvSpPr>
            <a:spLocks noGrp="1"/>
          </p:cNvSpPr>
          <p:nvPr>
            <p:ph type="sldNum" sz="quarter" idx="5"/>
          </p:nvPr>
        </p:nvSpPr>
        <p:spPr/>
        <p:txBody>
          <a:bodyPr/>
          <a:lstStyle/>
          <a:p>
            <a:fld id="{14F9460A-9E81-496F-91AC-92DE7ABF30C4}" type="slidenum">
              <a:rPr lang="en-US" smtClean="0"/>
              <a:pPr/>
              <a:t>15</a:t>
            </a:fld>
            <a:endParaRPr lang="en-US" dirty="0"/>
          </a:p>
        </p:txBody>
      </p:sp>
    </p:spTree>
    <p:extLst>
      <p:ext uri="{BB962C8B-B14F-4D97-AF65-F5344CB8AC3E}">
        <p14:creationId xmlns:p14="http://schemas.microsoft.com/office/powerpoint/2010/main" val="2771702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9460A-9E81-496F-91AC-92DE7ABF30C4}" type="slidenum">
              <a:rPr lang="en-US" smtClean="0"/>
              <a:pPr/>
              <a:t>16</a:t>
            </a:fld>
            <a:endParaRPr lang="en-US" dirty="0"/>
          </a:p>
        </p:txBody>
      </p:sp>
    </p:spTree>
    <p:extLst>
      <p:ext uri="{BB962C8B-B14F-4D97-AF65-F5344CB8AC3E}">
        <p14:creationId xmlns:p14="http://schemas.microsoft.com/office/powerpoint/2010/main" val="3624706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9460A-9E81-496F-91AC-92DE7ABF30C4}" type="slidenum">
              <a:rPr lang="en-US" smtClean="0"/>
              <a:pPr/>
              <a:t>17</a:t>
            </a:fld>
            <a:endParaRPr lang="en-US" dirty="0"/>
          </a:p>
        </p:txBody>
      </p:sp>
    </p:spTree>
    <p:extLst>
      <p:ext uri="{BB962C8B-B14F-4D97-AF65-F5344CB8AC3E}">
        <p14:creationId xmlns:p14="http://schemas.microsoft.com/office/powerpoint/2010/main" val="1028839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9460A-9E81-496F-91AC-92DE7ABF30C4}" type="slidenum">
              <a:rPr lang="en-US" smtClean="0"/>
              <a:pPr/>
              <a:t>18</a:t>
            </a:fld>
            <a:endParaRPr lang="en-US" dirty="0"/>
          </a:p>
        </p:txBody>
      </p:sp>
    </p:spTree>
    <p:extLst>
      <p:ext uri="{BB962C8B-B14F-4D97-AF65-F5344CB8AC3E}">
        <p14:creationId xmlns:p14="http://schemas.microsoft.com/office/powerpoint/2010/main" val="2784189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F9460A-9E81-496F-91AC-92DE7ABF30C4}" type="slidenum">
              <a:rPr lang="en-US" smtClean="0"/>
              <a:pPr/>
              <a:t>19</a:t>
            </a:fld>
            <a:endParaRPr lang="en-US" dirty="0"/>
          </a:p>
        </p:txBody>
      </p:sp>
    </p:spTree>
    <p:extLst>
      <p:ext uri="{BB962C8B-B14F-4D97-AF65-F5344CB8AC3E}">
        <p14:creationId xmlns:p14="http://schemas.microsoft.com/office/powerpoint/2010/main" val="3384561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9460A-9E81-496F-91AC-92DE7ABF30C4}" type="slidenum">
              <a:rPr lang="en-US" smtClean="0"/>
              <a:pPr/>
              <a:t>2</a:t>
            </a:fld>
            <a:endParaRPr lang="en-US" dirty="0"/>
          </a:p>
        </p:txBody>
      </p:sp>
    </p:spTree>
    <p:extLst>
      <p:ext uri="{BB962C8B-B14F-4D97-AF65-F5344CB8AC3E}">
        <p14:creationId xmlns:p14="http://schemas.microsoft.com/office/powerpoint/2010/main" val="1539969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9460A-9E81-496F-91AC-92DE7ABF30C4}" type="slidenum">
              <a:rPr lang="en-US" smtClean="0"/>
              <a:pPr/>
              <a:t>3</a:t>
            </a:fld>
            <a:endParaRPr lang="en-US" dirty="0"/>
          </a:p>
        </p:txBody>
      </p:sp>
    </p:spTree>
    <p:extLst>
      <p:ext uri="{BB962C8B-B14F-4D97-AF65-F5344CB8AC3E}">
        <p14:creationId xmlns:p14="http://schemas.microsoft.com/office/powerpoint/2010/main" val="4191763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9460A-9E81-496F-91AC-92DE7ABF30C4}" type="slidenum">
              <a:rPr lang="en-US" smtClean="0"/>
              <a:pPr/>
              <a:t>4</a:t>
            </a:fld>
            <a:endParaRPr lang="en-US" dirty="0"/>
          </a:p>
        </p:txBody>
      </p:sp>
    </p:spTree>
    <p:extLst>
      <p:ext uri="{BB962C8B-B14F-4D97-AF65-F5344CB8AC3E}">
        <p14:creationId xmlns:p14="http://schemas.microsoft.com/office/powerpoint/2010/main" val="1851047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9460A-9E81-496F-91AC-92DE7ABF30C4}" type="slidenum">
              <a:rPr lang="en-US" smtClean="0"/>
              <a:pPr/>
              <a:t>5</a:t>
            </a:fld>
            <a:endParaRPr lang="en-US" dirty="0"/>
          </a:p>
        </p:txBody>
      </p:sp>
    </p:spTree>
    <p:extLst>
      <p:ext uri="{BB962C8B-B14F-4D97-AF65-F5344CB8AC3E}">
        <p14:creationId xmlns:p14="http://schemas.microsoft.com/office/powerpoint/2010/main" val="1094241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9460A-9E81-496F-91AC-92DE7ABF30C4}" type="slidenum">
              <a:rPr lang="en-US" smtClean="0"/>
              <a:pPr/>
              <a:t>6</a:t>
            </a:fld>
            <a:endParaRPr lang="en-US" dirty="0"/>
          </a:p>
        </p:txBody>
      </p:sp>
    </p:spTree>
    <p:extLst>
      <p:ext uri="{BB962C8B-B14F-4D97-AF65-F5344CB8AC3E}">
        <p14:creationId xmlns:p14="http://schemas.microsoft.com/office/powerpoint/2010/main" val="3707326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9460A-9E81-496F-91AC-92DE7ABF30C4}" type="slidenum">
              <a:rPr lang="en-US" smtClean="0"/>
              <a:pPr/>
              <a:t>7</a:t>
            </a:fld>
            <a:endParaRPr lang="en-US" dirty="0"/>
          </a:p>
        </p:txBody>
      </p:sp>
    </p:spTree>
    <p:extLst>
      <p:ext uri="{BB962C8B-B14F-4D97-AF65-F5344CB8AC3E}">
        <p14:creationId xmlns:p14="http://schemas.microsoft.com/office/powerpoint/2010/main" val="3962676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full list, you don’t have to memorize it because it is under experiential learning on the law schools website. Many opportunities in house and externships in which students might have the opportunity to appear in court or in administrative hearings. All allow you to do substantive legal work in a wide range of areas – transactional, litigation, policy. If you have an area of interest, it is very likely we have either a clinic or externship in that area of interest. Some are offered in the summer and I will get to that in a moment. </a:t>
            </a:r>
          </a:p>
        </p:txBody>
      </p:sp>
      <p:sp>
        <p:nvSpPr>
          <p:cNvPr id="4" name="Slide Number Placeholder 3"/>
          <p:cNvSpPr>
            <a:spLocks noGrp="1"/>
          </p:cNvSpPr>
          <p:nvPr>
            <p:ph type="sldNum" sz="quarter" idx="5"/>
          </p:nvPr>
        </p:nvSpPr>
        <p:spPr/>
        <p:txBody>
          <a:bodyPr/>
          <a:lstStyle/>
          <a:p>
            <a:fld id="{14F9460A-9E81-496F-91AC-92DE7ABF30C4}" type="slidenum">
              <a:rPr lang="en-US" smtClean="0"/>
              <a:pPr/>
              <a:t>8</a:t>
            </a:fld>
            <a:endParaRPr lang="en-US" dirty="0"/>
          </a:p>
        </p:txBody>
      </p:sp>
    </p:spTree>
    <p:extLst>
      <p:ext uri="{BB962C8B-B14F-4D97-AF65-F5344CB8AC3E}">
        <p14:creationId xmlns:p14="http://schemas.microsoft.com/office/powerpoint/2010/main" val="1117220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F9460A-9E81-496F-91AC-92DE7ABF30C4}" type="slidenum">
              <a:rPr lang="en-US" smtClean="0"/>
              <a:pPr/>
              <a:t>9</a:t>
            </a:fld>
            <a:endParaRPr lang="en-US" dirty="0"/>
          </a:p>
        </p:txBody>
      </p:sp>
    </p:spTree>
    <p:extLst>
      <p:ext uri="{BB962C8B-B14F-4D97-AF65-F5344CB8AC3E}">
        <p14:creationId xmlns:p14="http://schemas.microsoft.com/office/powerpoint/2010/main" val="11206250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EE625E72-7062-4D8E-BA99-F07B9DD1F028}" type="datetimeFigureOut">
              <a:rPr lang="en-US" smtClean="0"/>
              <a:pPr/>
              <a:t>2/20/23</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BE924555-EAFD-4B2F-96F4-A60706EF2138}" type="slidenum">
              <a:rPr lang="en-US" smtClean="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939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625E72-7062-4D8E-BA99-F07B9DD1F028}" type="datetimeFigureOut">
              <a:rPr lang="en-US" smtClean="0"/>
              <a:pPr/>
              <a:t>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924555-EAFD-4B2F-96F4-A60706EF2138}" type="slidenum">
              <a:rPr lang="en-US" smtClean="0"/>
              <a:pPr/>
              <a:t>‹#›</a:t>
            </a:fld>
            <a:endParaRPr lang="en-US" dirty="0"/>
          </a:p>
        </p:txBody>
      </p:sp>
    </p:spTree>
    <p:extLst>
      <p:ext uri="{BB962C8B-B14F-4D97-AF65-F5344CB8AC3E}">
        <p14:creationId xmlns:p14="http://schemas.microsoft.com/office/powerpoint/2010/main" val="1016918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25E72-7062-4D8E-BA99-F07B9DD1F028}" type="datetimeFigureOut">
              <a:rPr lang="en-US" smtClean="0"/>
              <a:pPr/>
              <a:t>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6697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25E72-7062-4D8E-BA99-F07B9DD1F028}" type="datetimeFigureOut">
              <a:rPr lang="en-US" smtClean="0"/>
              <a:pPr/>
              <a:t>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0270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25E72-7062-4D8E-BA99-F07B9DD1F028}" type="datetimeFigureOut">
              <a:rPr lang="en-US" smtClean="0"/>
              <a:pPr/>
              <a:t>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dirty="0"/>
          </a:p>
        </p:txBody>
      </p:sp>
    </p:spTree>
    <p:extLst>
      <p:ext uri="{BB962C8B-B14F-4D97-AF65-F5344CB8AC3E}">
        <p14:creationId xmlns:p14="http://schemas.microsoft.com/office/powerpoint/2010/main" val="3216368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25E72-7062-4D8E-BA99-F07B9DD1F028}" type="datetimeFigureOut">
              <a:rPr lang="en-US" smtClean="0"/>
              <a:pPr/>
              <a:t>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8053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25E72-7062-4D8E-BA99-F07B9DD1F028}" type="datetimeFigureOut">
              <a:rPr lang="en-US" smtClean="0"/>
              <a:pPr/>
              <a:t>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9978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625E72-7062-4D8E-BA99-F07B9DD1F028}" type="datetimeFigureOut">
              <a:rPr lang="en-US" smtClean="0"/>
              <a:pPr/>
              <a:t>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3604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625E72-7062-4D8E-BA99-F07B9DD1F028}" type="datetimeFigureOut">
              <a:rPr lang="en-US" smtClean="0"/>
              <a:pPr/>
              <a:t>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0030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625E72-7062-4D8E-BA99-F07B9DD1F028}" type="datetimeFigureOut">
              <a:rPr lang="en-US" smtClean="0"/>
              <a:pPr/>
              <a:t>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dirty="0"/>
          </a:p>
        </p:txBody>
      </p:sp>
    </p:spTree>
    <p:extLst>
      <p:ext uri="{BB962C8B-B14F-4D97-AF65-F5344CB8AC3E}">
        <p14:creationId xmlns:p14="http://schemas.microsoft.com/office/powerpoint/2010/main" val="3277783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25E72-7062-4D8E-BA99-F07B9DD1F028}" type="datetimeFigureOut">
              <a:rPr lang="en-US" smtClean="0"/>
              <a:pPr/>
              <a:t>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924555-EAFD-4B2F-96F4-A60706EF2138}"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5462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625E72-7062-4D8E-BA99-F07B9DD1F028}" type="datetimeFigureOut">
              <a:rPr lang="en-US" smtClean="0"/>
              <a:pPr/>
              <a:t>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924555-EAFD-4B2F-96F4-A60706EF2138}" type="slidenum">
              <a:rPr lang="en-US" smtClean="0"/>
              <a:pPr/>
              <a:t>‹#›</a:t>
            </a:fld>
            <a:endParaRPr lang="en-US" dirty="0"/>
          </a:p>
        </p:txBody>
      </p:sp>
    </p:spTree>
    <p:extLst>
      <p:ext uri="{BB962C8B-B14F-4D97-AF65-F5344CB8AC3E}">
        <p14:creationId xmlns:p14="http://schemas.microsoft.com/office/powerpoint/2010/main" val="83917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625E72-7062-4D8E-BA99-F07B9DD1F028}" type="datetimeFigureOut">
              <a:rPr lang="en-US" smtClean="0"/>
              <a:pPr/>
              <a:t>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924555-EAFD-4B2F-96F4-A60706EF2138}"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9621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625E72-7062-4D8E-BA99-F07B9DD1F028}" type="datetimeFigureOut">
              <a:rPr lang="en-US" smtClean="0"/>
              <a:pPr/>
              <a:t>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924555-EAFD-4B2F-96F4-A60706EF2138}"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9302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25E72-7062-4D8E-BA99-F07B9DD1F028}" type="datetimeFigureOut">
              <a:rPr lang="en-US" smtClean="0"/>
              <a:pPr/>
              <a:t>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E924555-EAFD-4B2F-96F4-A60706EF2138}" type="slidenum">
              <a:rPr lang="en-US" smtClean="0"/>
              <a:pPr/>
              <a:t>‹#›</a:t>
            </a:fld>
            <a:endParaRPr lang="en-US" dirty="0"/>
          </a:p>
        </p:txBody>
      </p:sp>
    </p:spTree>
    <p:extLst>
      <p:ext uri="{BB962C8B-B14F-4D97-AF65-F5344CB8AC3E}">
        <p14:creationId xmlns:p14="http://schemas.microsoft.com/office/powerpoint/2010/main" val="121196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625E72-7062-4D8E-BA99-F07B9DD1F028}" type="datetimeFigureOut">
              <a:rPr lang="en-US" smtClean="0"/>
              <a:pPr/>
              <a:t>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924555-EAFD-4B2F-96F4-A60706EF2138}"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2530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625E72-7062-4D8E-BA99-F07B9DD1F028}" type="datetimeFigureOut">
              <a:rPr lang="en-US" smtClean="0"/>
              <a:pPr/>
              <a:t>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924555-EAFD-4B2F-96F4-A60706EF2138}" type="slidenum">
              <a:rPr lang="en-US" smtClean="0"/>
              <a:pPr/>
              <a:t>‹#›</a:t>
            </a:fld>
            <a:endParaRPr lang="en-US" dirty="0"/>
          </a:p>
        </p:txBody>
      </p:sp>
    </p:spTree>
    <p:extLst>
      <p:ext uri="{BB962C8B-B14F-4D97-AF65-F5344CB8AC3E}">
        <p14:creationId xmlns:p14="http://schemas.microsoft.com/office/powerpoint/2010/main" val="159978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E625E72-7062-4D8E-BA99-F07B9DD1F028}" type="datetimeFigureOut">
              <a:rPr lang="en-US" smtClean="0"/>
              <a:pPr/>
              <a:t>2/20/23</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E924555-EAFD-4B2F-96F4-A60706EF2138}" type="slidenum">
              <a:rPr lang="en-US" smtClean="0"/>
              <a:pPr/>
              <a:t>‹#›</a:t>
            </a:fld>
            <a:endParaRPr lang="en-US" dirty="0"/>
          </a:p>
        </p:txBody>
      </p:sp>
    </p:spTree>
    <p:extLst>
      <p:ext uri="{BB962C8B-B14F-4D97-AF65-F5344CB8AC3E}">
        <p14:creationId xmlns:p14="http://schemas.microsoft.com/office/powerpoint/2010/main" val="50445097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law.uga.edu/clinics-externships-and-experiential-learning-program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jheywood@uga.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dirty="0"/>
            </a:br>
            <a:r>
              <a:rPr lang="en-US" dirty="0"/>
              <a:t>Clinics/Externships</a:t>
            </a:r>
          </a:p>
        </p:txBody>
      </p:sp>
      <p:sp>
        <p:nvSpPr>
          <p:cNvPr id="3" name="Subtitle 2"/>
          <p:cNvSpPr>
            <a:spLocks noGrp="1"/>
          </p:cNvSpPr>
          <p:nvPr>
            <p:ph type="subTitle" idx="1"/>
          </p:nvPr>
        </p:nvSpPr>
        <p:spPr/>
        <p:txBody>
          <a:bodyPr/>
          <a:lstStyle/>
          <a:p>
            <a:r>
              <a:rPr lang="en-US" sz="2800" i="1" dirty="0"/>
              <a:t>Town Hall</a:t>
            </a:r>
          </a:p>
          <a:p>
            <a:r>
              <a:rPr lang="en-US" sz="2800" i="1" dirty="0"/>
              <a:t>Spring 2023</a:t>
            </a:r>
          </a:p>
        </p:txBody>
      </p:sp>
      <p:pic>
        <p:nvPicPr>
          <p:cNvPr id="6" name="Picture 5" descr="A close up of a sign&#10;&#10;Description generated with very high confidence">
            <a:extLst>
              <a:ext uri="{FF2B5EF4-FFF2-40B4-BE49-F238E27FC236}">
                <a16:creationId xmlns:a16="http://schemas.microsoft.com/office/drawing/2014/main" id="{AC91E173-EB8E-4009-8C86-5ACBFB6A60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1600200"/>
            <a:ext cx="1752600" cy="9974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many clinical programs can I take?</a:t>
            </a:r>
          </a:p>
        </p:txBody>
      </p:sp>
      <p:sp>
        <p:nvSpPr>
          <p:cNvPr id="3" name="Content Placeholder 2"/>
          <p:cNvSpPr>
            <a:spLocks noGrp="1"/>
          </p:cNvSpPr>
          <p:nvPr>
            <p:ph idx="1"/>
          </p:nvPr>
        </p:nvSpPr>
        <p:spPr/>
        <p:txBody>
          <a:bodyPr>
            <a:noAutofit/>
          </a:bodyPr>
          <a:lstStyle/>
          <a:p>
            <a:r>
              <a:rPr lang="en-US" sz="2800" dirty="0"/>
              <a:t>You can earn up to </a:t>
            </a:r>
            <a:r>
              <a:rPr lang="en-US" sz="2800" u="sng" dirty="0"/>
              <a:t>16</a:t>
            </a:r>
            <a:r>
              <a:rPr lang="en-US" sz="2800" dirty="0"/>
              <a:t> clinical credits towards graduation requirements:</a:t>
            </a:r>
          </a:p>
          <a:p>
            <a:pPr lvl="1"/>
            <a:r>
              <a:rPr lang="en-US" sz="2800" dirty="0"/>
              <a:t>Seminar portion of each clinic does </a:t>
            </a:r>
            <a:r>
              <a:rPr lang="en-US" sz="2800" u="sng" dirty="0"/>
              <a:t>not</a:t>
            </a:r>
            <a:r>
              <a:rPr lang="en-US" sz="2800" dirty="0"/>
              <a:t> count</a:t>
            </a:r>
          </a:p>
          <a:p>
            <a:pPr lvl="1"/>
            <a:r>
              <a:rPr lang="en-US" sz="2800" dirty="0"/>
              <a:t>E.g., in a 5 credit clinic with 2 hours of seminar, only 3 hours count towards the 16 credit cap</a:t>
            </a:r>
          </a:p>
        </p:txBody>
      </p:sp>
    </p:spTree>
    <p:extLst>
      <p:ext uri="{BB962C8B-B14F-4D97-AF65-F5344CB8AC3E}">
        <p14:creationId xmlns:p14="http://schemas.microsoft.com/office/powerpoint/2010/main" val="2795537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many clinical programs can I take?</a:t>
            </a:r>
          </a:p>
        </p:txBody>
      </p:sp>
      <p:sp>
        <p:nvSpPr>
          <p:cNvPr id="3" name="Content Placeholder 2"/>
          <p:cNvSpPr>
            <a:spLocks noGrp="1"/>
          </p:cNvSpPr>
          <p:nvPr>
            <p:ph idx="1"/>
          </p:nvPr>
        </p:nvSpPr>
        <p:spPr/>
        <p:txBody>
          <a:bodyPr>
            <a:normAutofit fontScale="85000" lnSpcReduction="20000"/>
          </a:bodyPr>
          <a:lstStyle/>
          <a:p>
            <a:r>
              <a:rPr lang="en-US" dirty="0"/>
              <a:t>Some clinics are challenging while participating on a team that travels (</a:t>
            </a:r>
            <a:r>
              <a:rPr lang="en-US" i="1" dirty="0"/>
              <a:t>e.g.</a:t>
            </a:r>
            <a:r>
              <a:rPr lang="en-US" dirty="0"/>
              <a:t>, moot court, mock trial, negotiation). </a:t>
            </a:r>
          </a:p>
          <a:p>
            <a:r>
              <a:rPr lang="en-US" dirty="0"/>
              <a:t>Generally taking more than one clinical course in the same semester is not permitted or advisable. </a:t>
            </a:r>
          </a:p>
          <a:p>
            <a:r>
              <a:rPr lang="en-US" dirty="0"/>
              <a:t>But you may take two clinical courses in the same semester IF you receive permission from BOTH professors. (e.g., students are usually granted permission to enroll in the Capital Assistance Project and the Criminal Defense Practicum in the same semester. </a:t>
            </a:r>
            <a:endParaRPr lang="en-US" dirty="0">
              <a:cs typeface="Calibri"/>
            </a:endParaRPr>
          </a:p>
          <a:p>
            <a:r>
              <a:rPr lang="en-US" b="1" dirty="0"/>
              <a:t>Do not accept more than one clinic or externship offer for the same semester without PRIOR permission. Acceptance is your commitment to participate!</a:t>
            </a:r>
          </a:p>
        </p:txBody>
      </p:sp>
    </p:spTree>
    <p:extLst>
      <p:ext uri="{BB962C8B-B14F-4D97-AF65-F5344CB8AC3E}">
        <p14:creationId xmlns:p14="http://schemas.microsoft.com/office/powerpoint/2010/main" val="3299821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BA2C7-9AEC-F3CC-B1D9-C7C40A77A0E7}"/>
              </a:ext>
            </a:extLst>
          </p:cNvPr>
          <p:cNvSpPr>
            <a:spLocks noGrp="1"/>
          </p:cNvSpPr>
          <p:nvPr>
            <p:ph type="title"/>
          </p:nvPr>
        </p:nvSpPr>
        <p:spPr/>
        <p:txBody>
          <a:bodyPr>
            <a:normAutofit fontScale="90000"/>
          </a:bodyPr>
          <a:lstStyle/>
          <a:p>
            <a:r>
              <a:rPr lang="en-US" b="1" dirty="0"/>
              <a:t>How many clinical programs can I take?</a:t>
            </a:r>
            <a:endParaRPr lang="en-US" dirty="0"/>
          </a:p>
        </p:txBody>
      </p:sp>
      <p:sp>
        <p:nvSpPr>
          <p:cNvPr id="3" name="Content Placeholder 2">
            <a:extLst>
              <a:ext uri="{FF2B5EF4-FFF2-40B4-BE49-F238E27FC236}">
                <a16:creationId xmlns:a16="http://schemas.microsoft.com/office/drawing/2014/main" id="{4BD74A85-CCA4-3427-F40F-43FA08D41D9F}"/>
              </a:ext>
            </a:extLst>
          </p:cNvPr>
          <p:cNvSpPr>
            <a:spLocks noGrp="1"/>
          </p:cNvSpPr>
          <p:nvPr>
            <p:ph idx="1"/>
          </p:nvPr>
        </p:nvSpPr>
        <p:spPr/>
        <p:txBody>
          <a:bodyPr/>
          <a:lstStyle/>
          <a:p>
            <a:r>
              <a:rPr lang="en-US" dirty="0"/>
              <a:t>Three clinics </a:t>
            </a:r>
            <a:r>
              <a:rPr lang="en-US" i="1" dirty="0"/>
              <a:t>require</a:t>
            </a:r>
            <a:r>
              <a:rPr lang="en-US" dirty="0"/>
              <a:t> more than one semester:</a:t>
            </a:r>
          </a:p>
          <a:p>
            <a:pPr lvl="1"/>
            <a:r>
              <a:rPr lang="en-US" u="sng" dirty="0"/>
              <a:t>Two semesters</a:t>
            </a:r>
            <a:r>
              <a:rPr lang="en-US" dirty="0"/>
              <a:t>: Appellate Litigation Clinic; Community Health Law Partnership Clinic (apply in the spring)</a:t>
            </a:r>
          </a:p>
          <a:p>
            <a:pPr lvl="1"/>
            <a:r>
              <a:rPr lang="en-US" u="sng" dirty="0"/>
              <a:t>Three semesters</a:t>
            </a:r>
            <a:r>
              <a:rPr lang="en-US" dirty="0"/>
              <a:t>: Prosecutorial Justice Program (apply in the fall of your 2L year)</a:t>
            </a:r>
          </a:p>
          <a:p>
            <a:r>
              <a:rPr lang="en-US" dirty="0"/>
              <a:t>All other courses </a:t>
            </a:r>
            <a:r>
              <a:rPr lang="en-US" i="1" dirty="0"/>
              <a:t>permit</a:t>
            </a:r>
            <a:r>
              <a:rPr lang="en-US" dirty="0"/>
              <a:t> one or more semesters, contingent on faculty permission to reenroll</a:t>
            </a:r>
          </a:p>
        </p:txBody>
      </p:sp>
    </p:spTree>
    <p:extLst>
      <p:ext uri="{BB962C8B-B14F-4D97-AF65-F5344CB8AC3E}">
        <p14:creationId xmlns:p14="http://schemas.microsoft.com/office/powerpoint/2010/main" val="2006557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Graduation Requirements &amp; Grades</a:t>
            </a:r>
          </a:p>
        </p:txBody>
      </p:sp>
      <p:sp>
        <p:nvSpPr>
          <p:cNvPr id="6" name="Content Placeholder 5"/>
          <p:cNvSpPr>
            <a:spLocks noGrp="1"/>
          </p:cNvSpPr>
          <p:nvPr>
            <p:ph idx="1"/>
          </p:nvPr>
        </p:nvSpPr>
        <p:spPr/>
        <p:txBody>
          <a:bodyPr>
            <a:noAutofit/>
          </a:bodyPr>
          <a:lstStyle/>
          <a:p>
            <a:r>
              <a:rPr lang="en-US" sz="2200" dirty="0"/>
              <a:t>Experiential course requirement:</a:t>
            </a:r>
          </a:p>
          <a:p>
            <a:pPr lvl="1"/>
            <a:r>
              <a:rPr lang="en-US" sz="2200" dirty="0"/>
              <a:t>The ABA and the law school require 6 credits in practical skills courses</a:t>
            </a:r>
          </a:p>
          <a:p>
            <a:pPr lvl="1"/>
            <a:r>
              <a:rPr lang="en-US" sz="2200" dirty="0"/>
              <a:t>All courses in today’s presentation count toward this requirement</a:t>
            </a:r>
          </a:p>
          <a:p>
            <a:r>
              <a:rPr lang="en-US" sz="2200" dirty="0"/>
              <a:t>Grading for clinical courses:</a:t>
            </a:r>
          </a:p>
          <a:p>
            <a:pPr lvl="1"/>
            <a:r>
              <a:rPr lang="en-US" sz="2200" dirty="0"/>
              <a:t>All credits count toward graduation until the cap</a:t>
            </a:r>
          </a:p>
          <a:p>
            <a:pPr lvl="1"/>
            <a:r>
              <a:rPr lang="en-US" sz="2200" dirty="0"/>
              <a:t>Half of credits count toward GPA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do I apply?</a:t>
            </a:r>
          </a:p>
        </p:txBody>
      </p:sp>
      <p:sp>
        <p:nvSpPr>
          <p:cNvPr id="3" name="Content Placeholder 2"/>
          <p:cNvSpPr>
            <a:spLocks noGrp="1"/>
          </p:cNvSpPr>
          <p:nvPr>
            <p:ph idx="1"/>
          </p:nvPr>
        </p:nvSpPr>
        <p:spPr>
          <a:noFill/>
        </p:spPr>
        <p:txBody>
          <a:bodyPr>
            <a:noAutofit/>
          </a:bodyPr>
          <a:lstStyle/>
          <a:p>
            <a:pPr marL="0" indent="0">
              <a:buNone/>
            </a:pPr>
            <a:r>
              <a:rPr lang="en-US" sz="2800" dirty="0"/>
              <a:t>These programs use regular course enrollment (point allocation):</a:t>
            </a:r>
          </a:p>
          <a:p>
            <a:pPr lvl="1"/>
            <a:r>
              <a:rPr lang="en-US" sz="2800" dirty="0"/>
              <a:t>Mediation Practicum</a:t>
            </a:r>
          </a:p>
          <a:p>
            <a:pPr lvl="1"/>
            <a:r>
              <a:rPr lang="en-US" sz="2800" dirty="0"/>
              <a:t>Public Interest Practicum</a:t>
            </a:r>
            <a:endParaRPr lang="en-US" sz="2800" dirty="0">
              <a:solidFill>
                <a:schemeClr val="tx1"/>
              </a:solidFill>
            </a:endParaRPr>
          </a:p>
          <a:p>
            <a:pPr lvl="1"/>
            <a:endParaRPr lang="en-US" sz="2800" dirty="0"/>
          </a:p>
          <a:p>
            <a:endParaRPr lang="en-US" sz="2800" dirty="0"/>
          </a:p>
        </p:txBody>
      </p:sp>
    </p:spTree>
    <p:extLst>
      <p:ext uri="{BB962C8B-B14F-4D97-AF65-F5344CB8AC3E}">
        <p14:creationId xmlns:p14="http://schemas.microsoft.com/office/powerpoint/2010/main" val="1846848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do I apply?</a:t>
            </a:r>
          </a:p>
        </p:txBody>
      </p:sp>
      <p:sp>
        <p:nvSpPr>
          <p:cNvPr id="3" name="Content Placeholder 2"/>
          <p:cNvSpPr>
            <a:spLocks noGrp="1"/>
          </p:cNvSpPr>
          <p:nvPr>
            <p:ph idx="1"/>
          </p:nvPr>
        </p:nvSpPr>
        <p:spPr>
          <a:noFill/>
        </p:spPr>
        <p:txBody>
          <a:bodyPr>
            <a:noAutofit/>
          </a:bodyPr>
          <a:lstStyle/>
          <a:p>
            <a:pPr marL="0" indent="0">
              <a:buNone/>
            </a:pPr>
            <a:r>
              <a:rPr lang="en-US" b="1" dirty="0"/>
              <a:t>All other clinical programs require applications and decide enrollment before point allocation period</a:t>
            </a:r>
          </a:p>
          <a:p>
            <a:r>
              <a:rPr lang="en-US" dirty="0"/>
              <a:t>Use Application Form on My Georgia Law Portal</a:t>
            </a:r>
          </a:p>
          <a:p>
            <a:r>
              <a:rPr lang="en-US" dirty="0"/>
              <a:t>For more information </a:t>
            </a:r>
            <a:r>
              <a:rPr lang="en-US" dirty="0">
                <a:solidFill>
                  <a:schemeClr val="tx1"/>
                </a:solidFill>
              </a:rPr>
              <a:t>go to: </a:t>
            </a:r>
            <a:r>
              <a:rPr lang="en-US" dirty="0">
                <a:solidFill>
                  <a:schemeClr val="tx1"/>
                </a:solidFill>
                <a:hlinkClick r:id="rId3">
                  <a:extLst>
                    <a:ext uri="{A12FA001-AC4F-418D-AE19-62706E023703}">
                      <ahyp:hlinkClr xmlns:ahyp="http://schemas.microsoft.com/office/drawing/2018/hyperlinkcolor" val="tx"/>
                    </a:ext>
                  </a:extLst>
                </a:hlinkClick>
              </a:rPr>
              <a:t>https://www.law.uga.edu/clinics-externships-and-experiential-learning-programs</a:t>
            </a:r>
            <a:r>
              <a:rPr lang="en-US" dirty="0">
                <a:solidFill>
                  <a:schemeClr val="tx1"/>
                </a:solidFill>
              </a:rPr>
              <a:t> and/o</a:t>
            </a:r>
            <a:r>
              <a:rPr lang="en-US" dirty="0"/>
              <a:t>r contact the faculty member who directs the clinical program</a:t>
            </a:r>
          </a:p>
          <a:p>
            <a:pPr lvl="1"/>
            <a:endParaRPr lang="en-US" sz="2400" dirty="0">
              <a:solidFill>
                <a:schemeClr val="tx1"/>
              </a:solidFill>
            </a:endParaRPr>
          </a:p>
          <a:p>
            <a:pPr lvl="1"/>
            <a:endParaRPr lang="en-US" sz="2400" dirty="0"/>
          </a:p>
          <a:p>
            <a:endParaRPr lang="en-US" dirty="0"/>
          </a:p>
        </p:txBody>
      </p:sp>
    </p:spTree>
    <p:extLst>
      <p:ext uri="{BB962C8B-B14F-4D97-AF65-F5344CB8AC3E}">
        <p14:creationId xmlns:p14="http://schemas.microsoft.com/office/powerpoint/2010/main" val="646916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Application Deadlines - Fall 2023</a:t>
            </a:r>
          </a:p>
        </p:txBody>
      </p:sp>
      <p:sp>
        <p:nvSpPr>
          <p:cNvPr id="5" name="Content Placeholder 4">
            <a:extLst>
              <a:ext uri="{FF2B5EF4-FFF2-40B4-BE49-F238E27FC236}">
                <a16:creationId xmlns:a16="http://schemas.microsoft.com/office/drawing/2014/main" id="{D357457B-4F30-4BB2-978B-0ABAF0D7D5E9}"/>
              </a:ext>
            </a:extLst>
          </p:cNvPr>
          <p:cNvSpPr>
            <a:spLocks noGrp="1"/>
          </p:cNvSpPr>
          <p:nvPr>
            <p:ph idx="1"/>
          </p:nvPr>
        </p:nvSpPr>
        <p:spPr>
          <a:xfrm>
            <a:off x="914400" y="2362200"/>
            <a:ext cx="7315199" cy="3810000"/>
          </a:xfrm>
        </p:spPr>
        <p:txBody>
          <a:bodyPr numCol="2">
            <a:normAutofit/>
          </a:bodyPr>
          <a:lstStyle/>
          <a:p>
            <a:pPr marL="0" indent="0">
              <a:spcBef>
                <a:spcPts val="0"/>
              </a:spcBef>
              <a:buNone/>
            </a:pPr>
            <a:r>
              <a:rPr lang="en-US" sz="1600" b="1" dirty="0"/>
              <a:t>Tuesday, February 28</a:t>
            </a:r>
          </a:p>
          <a:p>
            <a:pPr>
              <a:spcBef>
                <a:spcPts val="0"/>
              </a:spcBef>
            </a:pPr>
            <a:r>
              <a:rPr lang="en-US" sz="1600" dirty="0"/>
              <a:t>Atlanta Semester in Practice (Civil Ext) </a:t>
            </a:r>
          </a:p>
          <a:p>
            <a:pPr>
              <a:spcBef>
                <a:spcPts val="0"/>
              </a:spcBef>
            </a:pPr>
            <a:r>
              <a:rPr lang="en-US" sz="1600" dirty="0"/>
              <a:t>Civil Externships (Atlanta)</a:t>
            </a:r>
          </a:p>
          <a:p>
            <a:pPr>
              <a:spcBef>
                <a:spcPts val="0"/>
              </a:spcBef>
            </a:pPr>
            <a:r>
              <a:rPr lang="en-US" sz="1600" dirty="0"/>
              <a:t>Capital Assistance Project (Atlanta)</a:t>
            </a:r>
          </a:p>
          <a:p>
            <a:pPr marL="0" indent="0">
              <a:spcBef>
                <a:spcPts val="0"/>
              </a:spcBef>
              <a:buNone/>
            </a:pPr>
            <a:endParaRPr lang="en-US" sz="1200" dirty="0"/>
          </a:p>
          <a:p>
            <a:pPr marL="0" indent="0">
              <a:spcBef>
                <a:spcPts val="0"/>
              </a:spcBef>
              <a:buNone/>
            </a:pPr>
            <a:r>
              <a:rPr lang="en-US" sz="1600" b="1" dirty="0"/>
              <a:t>Wednesday, March 15</a:t>
            </a:r>
            <a:r>
              <a:rPr lang="en-US" sz="1600" b="1" dirty="0">
                <a:highlight>
                  <a:srgbClr val="FFFF00"/>
                </a:highlight>
              </a:rPr>
              <a:t> </a:t>
            </a:r>
            <a:endParaRPr lang="en-US" sz="1600" dirty="0">
              <a:highlight>
                <a:srgbClr val="FFFF00"/>
              </a:highlight>
            </a:endParaRPr>
          </a:p>
          <a:p>
            <a:pPr>
              <a:spcBef>
                <a:spcPts val="0"/>
              </a:spcBef>
            </a:pPr>
            <a:r>
              <a:rPr lang="en-US" sz="1600" dirty="0"/>
              <a:t>Appellate Litigation Clinic</a:t>
            </a:r>
          </a:p>
          <a:p>
            <a:pPr>
              <a:spcBef>
                <a:spcPts val="0"/>
              </a:spcBef>
            </a:pPr>
            <a:r>
              <a:rPr lang="en-US" sz="1600" dirty="0"/>
              <a:t>Business Law Clinic</a:t>
            </a:r>
          </a:p>
          <a:p>
            <a:pPr>
              <a:spcBef>
                <a:spcPts val="0"/>
              </a:spcBef>
            </a:pPr>
            <a:r>
              <a:rPr lang="en-US" sz="1600" dirty="0"/>
              <a:t>Capital Assistance Project (Athens)</a:t>
            </a:r>
          </a:p>
          <a:p>
            <a:pPr>
              <a:spcBef>
                <a:spcPts val="0"/>
              </a:spcBef>
            </a:pPr>
            <a:r>
              <a:rPr lang="en-US" sz="1600" dirty="0"/>
              <a:t>Civil Externships (Athens)</a:t>
            </a:r>
          </a:p>
          <a:p>
            <a:pPr>
              <a:spcBef>
                <a:spcPts val="0"/>
              </a:spcBef>
            </a:pPr>
            <a:r>
              <a:rPr lang="en-US" sz="1600" dirty="0"/>
              <a:t>Community </a:t>
            </a:r>
            <a:r>
              <a:rPr lang="en-US" sz="1600" dirty="0" err="1"/>
              <a:t>HeLP</a:t>
            </a:r>
            <a:r>
              <a:rPr lang="en-US" sz="1600" dirty="0"/>
              <a:t> Clinic</a:t>
            </a:r>
          </a:p>
          <a:p>
            <a:pPr>
              <a:spcBef>
                <a:spcPts val="0"/>
              </a:spcBef>
            </a:pPr>
            <a:r>
              <a:rPr lang="en-US" sz="1600" dirty="0"/>
              <a:t>Corporate Counsel Ext (FT &amp; PT) </a:t>
            </a:r>
          </a:p>
          <a:p>
            <a:pPr marL="0" indent="0">
              <a:spcBef>
                <a:spcPts val="0"/>
              </a:spcBef>
              <a:buNone/>
            </a:pPr>
            <a:r>
              <a:rPr lang="en-US" sz="1600" b="1" dirty="0"/>
              <a:t>Wednesday, March 15 (cont’d)</a:t>
            </a:r>
            <a:endParaRPr lang="en-US" sz="1600" dirty="0"/>
          </a:p>
          <a:p>
            <a:pPr>
              <a:spcBef>
                <a:spcPts val="0"/>
              </a:spcBef>
            </a:pPr>
            <a:r>
              <a:rPr lang="en-US" sz="1600" dirty="0"/>
              <a:t>Criminal Defense Practicum I &amp; II</a:t>
            </a:r>
          </a:p>
          <a:p>
            <a:pPr>
              <a:spcBef>
                <a:spcPts val="0"/>
              </a:spcBef>
            </a:pPr>
            <a:r>
              <a:rPr lang="en-US" sz="1600" dirty="0"/>
              <a:t>DC Semester in Practice</a:t>
            </a:r>
          </a:p>
          <a:p>
            <a:pPr>
              <a:spcBef>
                <a:spcPts val="0"/>
              </a:spcBef>
            </a:pPr>
            <a:r>
              <a:rPr lang="en-US" sz="1600" dirty="0"/>
              <a:t>First Amendment Clinic </a:t>
            </a:r>
          </a:p>
          <a:p>
            <a:pPr>
              <a:spcBef>
                <a:spcPts val="0"/>
              </a:spcBef>
            </a:pPr>
            <a:r>
              <a:rPr lang="en-US" sz="1600" dirty="0"/>
              <a:t>Jane W. Wilson Family Justice Clinic</a:t>
            </a:r>
          </a:p>
          <a:p>
            <a:pPr>
              <a:spcBef>
                <a:spcPts val="0"/>
              </a:spcBef>
            </a:pPr>
            <a:r>
              <a:rPr lang="en-US" sz="1600" dirty="0"/>
              <a:t>Land Conservation Clinic </a:t>
            </a:r>
          </a:p>
          <a:p>
            <a:pPr>
              <a:spcBef>
                <a:spcPts val="0"/>
              </a:spcBef>
            </a:pPr>
            <a:r>
              <a:rPr lang="en-US" sz="1600" dirty="0"/>
              <a:t>Mediation Clinic</a:t>
            </a:r>
          </a:p>
          <a:p>
            <a:pPr>
              <a:spcBef>
                <a:spcPts val="0"/>
              </a:spcBef>
            </a:pPr>
            <a:r>
              <a:rPr lang="en-US" sz="1600" dirty="0"/>
              <a:t>Practicum in Animal Welfare Skills (PAWS)</a:t>
            </a:r>
          </a:p>
          <a:p>
            <a:pPr>
              <a:spcBef>
                <a:spcPts val="0"/>
              </a:spcBef>
            </a:pPr>
            <a:r>
              <a:rPr lang="en-US" sz="1600" dirty="0"/>
              <a:t>Veterans Legal Clinic</a:t>
            </a:r>
          </a:p>
          <a:p>
            <a:pPr>
              <a:spcBef>
                <a:spcPts val="0"/>
              </a:spcBef>
            </a:pPr>
            <a:r>
              <a:rPr lang="en-US" sz="1600" dirty="0"/>
              <a:t>Wilbanks CEASE Clinic</a:t>
            </a:r>
          </a:p>
        </p:txBody>
      </p:sp>
    </p:spTree>
    <p:extLst>
      <p:ext uri="{BB962C8B-B14F-4D97-AF65-F5344CB8AC3E}">
        <p14:creationId xmlns:p14="http://schemas.microsoft.com/office/powerpoint/2010/main" val="3605618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Application Deadlines - Fall 2023</a:t>
            </a:r>
          </a:p>
        </p:txBody>
      </p:sp>
      <p:sp>
        <p:nvSpPr>
          <p:cNvPr id="3" name="Content Placeholder 2"/>
          <p:cNvSpPr>
            <a:spLocks noGrp="1"/>
          </p:cNvSpPr>
          <p:nvPr>
            <p:ph idx="1"/>
          </p:nvPr>
        </p:nvSpPr>
        <p:spPr>
          <a:xfrm>
            <a:off x="1413344" y="1828800"/>
            <a:ext cx="6206656" cy="4800600"/>
          </a:xfrm>
        </p:spPr>
        <p:txBody>
          <a:bodyPr numCol="2" spcCol="274320">
            <a:noAutofit/>
          </a:bodyPr>
          <a:lstStyle/>
          <a:p>
            <a:pPr marL="0" indent="0">
              <a:spcBef>
                <a:spcPts val="0"/>
              </a:spcBef>
              <a:buNone/>
            </a:pPr>
            <a:endParaRPr lang="en-US" sz="1200" b="1" dirty="0"/>
          </a:p>
          <a:p>
            <a:pPr marL="0" indent="0">
              <a:spcBef>
                <a:spcPts val="0"/>
              </a:spcBef>
              <a:buNone/>
            </a:pPr>
            <a:endParaRPr lang="en-US" sz="1400" dirty="0"/>
          </a:p>
          <a:p>
            <a:pPr marL="0" indent="0">
              <a:spcBef>
                <a:spcPts val="0"/>
              </a:spcBef>
              <a:buNone/>
            </a:pPr>
            <a:r>
              <a:rPr lang="en-US" sz="1600" b="1" dirty="0"/>
              <a:t>Friday, March 31</a:t>
            </a:r>
          </a:p>
          <a:p>
            <a:pPr>
              <a:spcBef>
                <a:spcPts val="0"/>
              </a:spcBef>
            </a:pPr>
            <a:r>
              <a:rPr lang="en-US" sz="1400" dirty="0"/>
              <a:t>Deadline for first offers to students</a:t>
            </a:r>
          </a:p>
          <a:p>
            <a:pPr>
              <a:spcBef>
                <a:spcPts val="0"/>
              </a:spcBef>
            </a:pPr>
            <a:r>
              <a:rPr lang="en-US" sz="1400" dirty="0"/>
              <a:t>Students may but need not accept first offers until after this date</a:t>
            </a:r>
          </a:p>
          <a:p>
            <a:pPr marL="0" indent="0">
              <a:spcBef>
                <a:spcPts val="0"/>
              </a:spcBef>
              <a:buNone/>
            </a:pPr>
            <a:r>
              <a:rPr lang="en-US" sz="1600" b="1" dirty="0"/>
              <a:t>Monday, April 3</a:t>
            </a:r>
          </a:p>
          <a:p>
            <a:pPr>
              <a:spcBef>
                <a:spcPts val="0"/>
              </a:spcBef>
            </a:pPr>
            <a:r>
              <a:rPr lang="en-US" sz="1400" dirty="0"/>
              <a:t>Deadline for student decisions on first offers.</a:t>
            </a:r>
            <a:endParaRPr lang="en-US" sz="1600" b="1" dirty="0"/>
          </a:p>
          <a:p>
            <a:pPr marL="0" indent="0">
              <a:spcBef>
                <a:spcPts val="0"/>
              </a:spcBef>
              <a:buNone/>
            </a:pPr>
            <a:r>
              <a:rPr lang="en-US" sz="1600" b="1" dirty="0"/>
              <a:t>Monday, April 10</a:t>
            </a:r>
          </a:p>
          <a:p>
            <a:pPr>
              <a:spcBef>
                <a:spcPts val="0"/>
              </a:spcBef>
            </a:pPr>
            <a:r>
              <a:rPr lang="en-US" sz="1400" dirty="0"/>
              <a:t>Final decisions on all waiting lists.</a:t>
            </a:r>
          </a:p>
          <a:p>
            <a:pPr>
              <a:spcBef>
                <a:spcPts val="0"/>
              </a:spcBef>
            </a:pPr>
            <a:endParaRPr lang="en-US" sz="1400" b="1" dirty="0"/>
          </a:p>
          <a:p>
            <a:pPr marL="0" indent="0">
              <a:spcBef>
                <a:spcPts val="0"/>
              </a:spcBef>
              <a:buNone/>
            </a:pPr>
            <a:endParaRPr lang="en-US" sz="1400" b="1" dirty="0"/>
          </a:p>
          <a:p>
            <a:pPr>
              <a:spcBef>
                <a:spcPts val="0"/>
              </a:spcBef>
            </a:pPr>
            <a:endParaRPr lang="en-US" sz="1400" b="1" dirty="0"/>
          </a:p>
          <a:p>
            <a:pPr>
              <a:spcBef>
                <a:spcPts val="0"/>
              </a:spcBef>
            </a:pPr>
            <a:endParaRPr lang="en-US" sz="1400" b="1" dirty="0"/>
          </a:p>
          <a:p>
            <a:pPr>
              <a:spcBef>
                <a:spcPts val="0"/>
              </a:spcBef>
            </a:pPr>
            <a:endParaRPr lang="en-US" sz="1400" b="1" dirty="0"/>
          </a:p>
          <a:p>
            <a:pPr>
              <a:spcBef>
                <a:spcPts val="0"/>
              </a:spcBef>
            </a:pPr>
            <a:endParaRPr lang="en-US" sz="1400" b="1" dirty="0"/>
          </a:p>
          <a:p>
            <a:pPr>
              <a:spcBef>
                <a:spcPts val="0"/>
              </a:spcBef>
            </a:pPr>
            <a:endParaRPr lang="en-US" sz="1400" b="1" dirty="0"/>
          </a:p>
          <a:p>
            <a:pPr marL="0" indent="0">
              <a:spcBef>
                <a:spcPts val="0"/>
              </a:spcBef>
              <a:buNone/>
            </a:pPr>
            <a:r>
              <a:rPr lang="en-US" sz="1600" b="1" dirty="0"/>
              <a:t>April 12-14</a:t>
            </a:r>
          </a:p>
          <a:p>
            <a:pPr marL="342900" lvl="1" indent="0">
              <a:spcBef>
                <a:spcPts val="0"/>
              </a:spcBef>
              <a:buNone/>
            </a:pPr>
            <a:r>
              <a:rPr lang="en-US" sz="1200" dirty="0"/>
              <a:t>Point allocation for:</a:t>
            </a:r>
            <a:endParaRPr lang="en-US" sz="1400" dirty="0"/>
          </a:p>
          <a:p>
            <a:pPr lvl="1">
              <a:spcBef>
                <a:spcPts val="0"/>
              </a:spcBef>
            </a:pPr>
            <a:r>
              <a:rPr lang="en-US" sz="1400" dirty="0"/>
              <a:t>Mediation Practicum</a:t>
            </a:r>
          </a:p>
          <a:p>
            <a:pPr lvl="1">
              <a:spcBef>
                <a:spcPts val="0"/>
              </a:spcBef>
            </a:pPr>
            <a:r>
              <a:rPr lang="en-US" sz="1400" dirty="0"/>
              <a:t>Public Interest Practicum</a:t>
            </a:r>
          </a:p>
          <a:p>
            <a:pPr marL="457200" lvl="1" indent="0">
              <a:spcBef>
                <a:spcPts val="0"/>
              </a:spcBef>
              <a:buNone/>
            </a:pPr>
            <a:endParaRPr lang="en-US" sz="1400" u="sng" dirty="0"/>
          </a:p>
          <a:p>
            <a:pPr marL="457200" lvl="1" indent="0">
              <a:spcBef>
                <a:spcPts val="0"/>
              </a:spcBef>
              <a:buNone/>
            </a:pPr>
            <a:r>
              <a:rPr lang="en-US" sz="1400" u="sng" dirty="0"/>
              <a:t>Note</a:t>
            </a:r>
            <a:r>
              <a:rPr lang="en-US" sz="1400" dirty="0"/>
              <a:t>: Proposals for remote externships outside Athens, Atlanta, or DC should be made prior to points allocation to Professor Heywood </a:t>
            </a:r>
            <a:r>
              <a:rPr lang="en-US" sz="1400" dirty="0">
                <a:hlinkClick r:id="rId3"/>
              </a:rPr>
              <a:t>jheywood@uga.edu</a:t>
            </a:r>
            <a:endParaRPr lang="en-US" sz="1400" dirty="0"/>
          </a:p>
        </p:txBody>
      </p:sp>
    </p:spTree>
    <p:extLst>
      <p:ext uri="{BB962C8B-B14F-4D97-AF65-F5344CB8AC3E}">
        <p14:creationId xmlns:p14="http://schemas.microsoft.com/office/powerpoint/2010/main" val="262350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5337"/>
            <a:ext cx="6908800" cy="1303867"/>
          </a:xfrm>
        </p:spPr>
        <p:txBody>
          <a:bodyPr>
            <a:normAutofit/>
          </a:bodyPr>
          <a:lstStyle/>
          <a:p>
            <a:pPr algn="ctr"/>
            <a:r>
              <a:rPr lang="en-US" sz="3200" b="1" dirty="0"/>
              <a:t>Application Deadlines – Summer 2023</a:t>
            </a:r>
          </a:p>
        </p:txBody>
      </p:sp>
      <p:sp>
        <p:nvSpPr>
          <p:cNvPr id="3" name="Content Placeholder 2"/>
          <p:cNvSpPr>
            <a:spLocks noGrp="1"/>
          </p:cNvSpPr>
          <p:nvPr>
            <p:ph idx="1"/>
          </p:nvPr>
        </p:nvSpPr>
        <p:spPr>
          <a:xfrm>
            <a:off x="961261" y="2362200"/>
            <a:ext cx="7221478" cy="3505200"/>
          </a:xfrm>
        </p:spPr>
        <p:txBody>
          <a:bodyPr numCol="2" spcCol="274320">
            <a:noAutofit/>
          </a:bodyPr>
          <a:lstStyle/>
          <a:p>
            <a:pPr marL="0" indent="0">
              <a:spcBef>
                <a:spcPts val="0"/>
              </a:spcBef>
              <a:buNone/>
            </a:pPr>
            <a:r>
              <a:rPr lang="en-US" sz="1400" b="1" dirty="0"/>
              <a:t>Wednesday, March 15* – Deadline for</a:t>
            </a:r>
          </a:p>
          <a:p>
            <a:pPr>
              <a:spcBef>
                <a:spcPts val="0"/>
              </a:spcBef>
            </a:pPr>
            <a:r>
              <a:rPr lang="en-US" sz="1400" dirty="0"/>
              <a:t>Capital Assistance Project</a:t>
            </a:r>
          </a:p>
          <a:p>
            <a:pPr>
              <a:spcBef>
                <a:spcPts val="0"/>
              </a:spcBef>
            </a:pPr>
            <a:r>
              <a:rPr lang="en-US" sz="1400" dirty="0"/>
              <a:t>Corporate Counsel Externship: school-arranged                      </a:t>
            </a:r>
          </a:p>
          <a:p>
            <a:pPr>
              <a:spcBef>
                <a:spcPts val="0"/>
              </a:spcBef>
            </a:pPr>
            <a:r>
              <a:rPr lang="en-US" sz="1400" dirty="0"/>
              <a:t>Criminal Defense Practicum  I &amp; II    (public defender externships) </a:t>
            </a:r>
          </a:p>
          <a:p>
            <a:pPr>
              <a:spcBef>
                <a:spcPts val="0"/>
              </a:spcBef>
            </a:pPr>
            <a:r>
              <a:rPr lang="en-US" sz="1400" dirty="0"/>
              <a:t>Mediation Clinic     </a:t>
            </a:r>
          </a:p>
          <a:p>
            <a:pPr>
              <a:spcBef>
                <a:spcPts val="0"/>
              </a:spcBef>
            </a:pPr>
            <a:r>
              <a:rPr lang="en-US" sz="1400" dirty="0"/>
              <a:t>Prosecutorial Justice Program I  (class only)                                                                                                                                                                                   </a:t>
            </a:r>
          </a:p>
          <a:p>
            <a:pPr>
              <a:spcBef>
                <a:spcPts val="0"/>
              </a:spcBef>
            </a:pPr>
            <a:r>
              <a:rPr lang="en-US" sz="1400" dirty="0"/>
              <a:t>Summer Externships: school-arranged</a:t>
            </a:r>
          </a:p>
          <a:p>
            <a:pPr>
              <a:spcBef>
                <a:spcPts val="0"/>
              </a:spcBef>
            </a:pPr>
            <a:r>
              <a:rPr lang="en-US" sz="1400" dirty="0"/>
              <a:t>Veterans Legal Clinic</a:t>
            </a:r>
          </a:p>
          <a:p>
            <a:pPr>
              <a:spcBef>
                <a:spcPts val="0"/>
              </a:spcBef>
            </a:pPr>
            <a:r>
              <a:rPr lang="en-US" sz="1400" dirty="0"/>
              <a:t>Wilbanks CEASE Clinic</a:t>
            </a:r>
          </a:p>
          <a:p>
            <a:pPr marL="0" indent="0">
              <a:spcBef>
                <a:spcPts val="0"/>
              </a:spcBef>
              <a:buNone/>
            </a:pPr>
            <a:r>
              <a:rPr lang="en-US" sz="1200" dirty="0"/>
              <a:t>*Applications may remain open after 3/15 deadline if spaces are still available.</a:t>
            </a:r>
          </a:p>
          <a:p>
            <a:pPr marL="0" indent="0">
              <a:spcBef>
                <a:spcPts val="0"/>
              </a:spcBef>
              <a:buNone/>
            </a:pPr>
            <a:r>
              <a:rPr lang="en-US" sz="1400" b="1" dirty="0"/>
              <a:t>Open until filled:  </a:t>
            </a:r>
          </a:p>
          <a:p>
            <a:pPr>
              <a:spcBef>
                <a:spcPts val="0"/>
              </a:spcBef>
            </a:pPr>
            <a:r>
              <a:rPr lang="en-US" sz="1400" dirty="0"/>
              <a:t>Corporate Counsel Externships: student-arranged</a:t>
            </a:r>
          </a:p>
          <a:p>
            <a:pPr>
              <a:spcBef>
                <a:spcPts val="0"/>
              </a:spcBef>
            </a:pPr>
            <a:r>
              <a:rPr lang="en-US" sz="1400" dirty="0"/>
              <a:t>Summer Externships**: student-arranged</a:t>
            </a:r>
            <a:endParaRPr lang="en-US" sz="1100" dirty="0"/>
          </a:p>
          <a:p>
            <a:pPr marL="0" indent="0">
              <a:buNone/>
            </a:pPr>
            <a:r>
              <a:rPr lang="en-US" sz="1400" b="1" dirty="0"/>
              <a:t>Regular enrollment</a:t>
            </a:r>
          </a:p>
          <a:p>
            <a:r>
              <a:rPr lang="en-US" sz="1400" dirty="0"/>
              <a:t>Mediation Practicum</a:t>
            </a:r>
          </a:p>
          <a:p>
            <a:endParaRPr lang="en-US" sz="1400" dirty="0"/>
          </a:p>
          <a:p>
            <a:pPr marL="0" indent="0">
              <a:buNone/>
            </a:pPr>
            <a:endParaRPr lang="en-US" sz="1600" dirty="0"/>
          </a:p>
          <a:p>
            <a:pPr marL="0" indent="0">
              <a:buNone/>
            </a:pPr>
            <a:endParaRPr lang="en-US" sz="1300" dirty="0"/>
          </a:p>
          <a:p>
            <a:pPr marL="0" indent="0">
              <a:buNone/>
            </a:pPr>
            <a:r>
              <a:rPr lang="en-US" sz="1300" dirty="0"/>
              <a:t>**Summer externships include judicial, non-profit, and government placements (including criminal prosecution externships)</a:t>
            </a:r>
          </a:p>
        </p:txBody>
      </p:sp>
      <p:sp>
        <p:nvSpPr>
          <p:cNvPr id="4" name="TextBox 3">
            <a:extLst>
              <a:ext uri="{FF2B5EF4-FFF2-40B4-BE49-F238E27FC236}">
                <a16:creationId xmlns:a16="http://schemas.microsoft.com/office/drawing/2014/main" id="{517C220C-DE88-4FC4-8588-EE71B587A465}"/>
              </a:ext>
            </a:extLst>
          </p:cNvPr>
          <p:cNvSpPr txBox="1"/>
          <p:nvPr/>
        </p:nvSpPr>
        <p:spPr>
          <a:xfrm>
            <a:off x="961261" y="5867400"/>
            <a:ext cx="7573138" cy="523220"/>
          </a:xfrm>
          <a:prstGeom prst="rect">
            <a:avLst/>
          </a:prstGeom>
          <a:noFill/>
        </p:spPr>
        <p:txBody>
          <a:bodyPr wrap="square" rtlCol="0">
            <a:spAutoFit/>
          </a:bodyPr>
          <a:lstStyle/>
          <a:p>
            <a:pPr algn="ctr"/>
            <a:r>
              <a:rPr lang="nb-NO" sz="1400" i="1" dirty="0"/>
              <a:t>JD students enrolled in a clinic or externship course are eligible for registration under Georgia’s student practice rule. </a:t>
            </a:r>
          </a:p>
          <a:p>
            <a:pPr algn="ctr"/>
            <a:r>
              <a:rPr lang="nb-NO" sz="1400" i="1" dirty="0"/>
              <a:t>See student handbook rule 2.3.8</a:t>
            </a:r>
            <a:endParaRPr lang="en-US" sz="1400" i="1" dirty="0"/>
          </a:p>
        </p:txBody>
      </p:sp>
    </p:spTree>
    <p:extLst>
      <p:ext uri="{BB962C8B-B14F-4D97-AF65-F5344CB8AC3E}">
        <p14:creationId xmlns:p14="http://schemas.microsoft.com/office/powerpoint/2010/main" val="1834599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Table Talk</a:t>
            </a:r>
          </a:p>
        </p:txBody>
      </p:sp>
      <p:sp>
        <p:nvSpPr>
          <p:cNvPr id="3" name="Content Placeholder 2"/>
          <p:cNvSpPr>
            <a:spLocks noGrp="1"/>
          </p:cNvSpPr>
          <p:nvPr>
            <p:ph idx="1"/>
          </p:nvPr>
        </p:nvSpPr>
        <p:spPr/>
        <p:txBody>
          <a:bodyPr>
            <a:normAutofit/>
          </a:bodyPr>
          <a:lstStyle/>
          <a:p>
            <a:r>
              <a:rPr lang="en-US" dirty="0"/>
              <a:t>You are invited to meet with our clinical professors and/or their staff or students</a:t>
            </a:r>
          </a:p>
          <a:p>
            <a:r>
              <a:rPr lang="en-US" dirty="0"/>
              <a:t>Opportunity to introduce yourself and ask </a:t>
            </a:r>
            <a:r>
              <a:rPr lang="en-US"/>
              <a:t>questions!</a:t>
            </a:r>
            <a:endParaRPr lang="en-US" dirty="0"/>
          </a:p>
        </p:txBody>
      </p:sp>
    </p:spTree>
    <p:extLst>
      <p:ext uri="{BB962C8B-B14F-4D97-AF65-F5344CB8AC3E}">
        <p14:creationId xmlns:p14="http://schemas.microsoft.com/office/powerpoint/2010/main" val="3991779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UGA Law Clinics Index</a:t>
            </a:r>
          </a:p>
        </p:txBody>
      </p:sp>
      <p:sp>
        <p:nvSpPr>
          <p:cNvPr id="3" name="Content Placeholder 2"/>
          <p:cNvSpPr>
            <a:spLocks noGrp="1"/>
          </p:cNvSpPr>
          <p:nvPr>
            <p:ph idx="1"/>
          </p:nvPr>
        </p:nvSpPr>
        <p:spPr>
          <a:xfrm>
            <a:off x="1176865" y="2490135"/>
            <a:ext cx="6798736" cy="3758265"/>
          </a:xfrm>
        </p:spPr>
        <p:txBody>
          <a:bodyPr>
            <a:noAutofit/>
          </a:bodyPr>
          <a:lstStyle/>
          <a:p>
            <a:pPr marL="0" indent="0">
              <a:buNone/>
            </a:pPr>
            <a:r>
              <a:rPr lang="en-US" sz="4000" b="1" dirty="0"/>
              <a:t>18</a:t>
            </a:r>
          </a:p>
          <a:p>
            <a:pPr marL="0" indent="0">
              <a:buNone/>
            </a:pPr>
            <a:r>
              <a:rPr lang="en-US" sz="4000" b="1" dirty="0"/>
              <a:t>450</a:t>
            </a:r>
          </a:p>
          <a:p>
            <a:pPr marL="0" indent="0">
              <a:buNone/>
            </a:pPr>
            <a:r>
              <a:rPr lang="en-US" sz="4000" b="1" dirty="0"/>
              <a:t>90,000+</a:t>
            </a:r>
          </a:p>
          <a:p>
            <a:pPr marL="0" indent="0">
              <a:buNone/>
            </a:pPr>
            <a:r>
              <a:rPr lang="en-US" sz="4000" b="1" dirty="0"/>
              <a:t>25,000+</a:t>
            </a:r>
          </a:p>
          <a:p>
            <a:pPr marL="0" indent="0">
              <a:buNone/>
            </a:pPr>
            <a:endParaRPr lang="en-US" sz="2450" dirty="0"/>
          </a:p>
        </p:txBody>
      </p:sp>
      <p:sp>
        <p:nvSpPr>
          <p:cNvPr id="5" name="TextBox 4"/>
          <p:cNvSpPr txBox="1"/>
          <p:nvPr/>
        </p:nvSpPr>
        <p:spPr>
          <a:xfrm>
            <a:off x="5037665" y="5518308"/>
            <a:ext cx="2937935" cy="533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28136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UGA Law Clinics Index</a:t>
            </a:r>
          </a:p>
        </p:txBody>
      </p:sp>
      <p:sp>
        <p:nvSpPr>
          <p:cNvPr id="3" name="Content Placeholder 2"/>
          <p:cNvSpPr>
            <a:spLocks noGrp="1"/>
          </p:cNvSpPr>
          <p:nvPr>
            <p:ph idx="1"/>
          </p:nvPr>
        </p:nvSpPr>
        <p:spPr>
          <a:xfrm>
            <a:off x="1176865" y="2490135"/>
            <a:ext cx="6798736" cy="3758265"/>
          </a:xfrm>
        </p:spPr>
        <p:txBody>
          <a:bodyPr>
            <a:noAutofit/>
          </a:bodyPr>
          <a:lstStyle/>
          <a:p>
            <a:pPr marL="0" indent="0">
              <a:buNone/>
            </a:pPr>
            <a:r>
              <a:rPr lang="en-US" sz="4000" b="1" dirty="0"/>
              <a:t>18 clinics, externships, SIPs</a:t>
            </a:r>
          </a:p>
          <a:p>
            <a:pPr marL="0" indent="0">
              <a:buNone/>
            </a:pPr>
            <a:r>
              <a:rPr lang="en-US" sz="4000" b="1" dirty="0"/>
              <a:t>450</a:t>
            </a:r>
          </a:p>
          <a:p>
            <a:pPr marL="0" indent="0">
              <a:buNone/>
            </a:pPr>
            <a:r>
              <a:rPr lang="en-US" sz="4000" b="1" dirty="0"/>
              <a:t>90,000+</a:t>
            </a:r>
          </a:p>
          <a:p>
            <a:pPr marL="0" indent="0">
              <a:buNone/>
            </a:pPr>
            <a:r>
              <a:rPr lang="en-US" sz="4000" b="1" dirty="0"/>
              <a:t>25,000+</a:t>
            </a:r>
          </a:p>
          <a:p>
            <a:pPr marL="0" indent="0">
              <a:buNone/>
            </a:pPr>
            <a:endParaRPr lang="en-US" sz="2450" dirty="0"/>
          </a:p>
        </p:txBody>
      </p:sp>
      <p:sp>
        <p:nvSpPr>
          <p:cNvPr id="5" name="TextBox 4"/>
          <p:cNvSpPr txBox="1"/>
          <p:nvPr/>
        </p:nvSpPr>
        <p:spPr>
          <a:xfrm>
            <a:off x="5037665" y="5518308"/>
            <a:ext cx="2937935" cy="533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787725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UGA Law Clinics Index</a:t>
            </a:r>
          </a:p>
        </p:txBody>
      </p:sp>
      <p:sp>
        <p:nvSpPr>
          <p:cNvPr id="3" name="Content Placeholder 2"/>
          <p:cNvSpPr>
            <a:spLocks noGrp="1"/>
          </p:cNvSpPr>
          <p:nvPr>
            <p:ph idx="1"/>
          </p:nvPr>
        </p:nvSpPr>
        <p:spPr>
          <a:xfrm>
            <a:off x="1176865" y="2490135"/>
            <a:ext cx="6798736" cy="3758265"/>
          </a:xfrm>
        </p:spPr>
        <p:txBody>
          <a:bodyPr>
            <a:noAutofit/>
          </a:bodyPr>
          <a:lstStyle/>
          <a:p>
            <a:pPr marL="0" indent="0">
              <a:buNone/>
            </a:pPr>
            <a:r>
              <a:rPr lang="en-US" sz="4000" b="1" dirty="0"/>
              <a:t>18 clinics, externships, SIPs</a:t>
            </a:r>
          </a:p>
          <a:p>
            <a:pPr marL="0" indent="0">
              <a:buNone/>
            </a:pPr>
            <a:r>
              <a:rPr lang="en-US" sz="4000" b="1" dirty="0"/>
              <a:t>450 enrolled / reenrolled</a:t>
            </a:r>
          </a:p>
          <a:p>
            <a:pPr marL="0" indent="0">
              <a:buNone/>
            </a:pPr>
            <a:r>
              <a:rPr lang="en-US" sz="4000" b="1" dirty="0"/>
              <a:t>90,000+</a:t>
            </a:r>
          </a:p>
          <a:p>
            <a:pPr marL="0" indent="0">
              <a:buNone/>
            </a:pPr>
            <a:r>
              <a:rPr lang="en-US" sz="4000" b="1" dirty="0"/>
              <a:t>25,000+</a:t>
            </a:r>
          </a:p>
          <a:p>
            <a:pPr marL="0" indent="0">
              <a:buNone/>
            </a:pPr>
            <a:endParaRPr lang="en-US" sz="2450" dirty="0"/>
          </a:p>
        </p:txBody>
      </p:sp>
      <p:sp>
        <p:nvSpPr>
          <p:cNvPr id="5" name="TextBox 4"/>
          <p:cNvSpPr txBox="1"/>
          <p:nvPr/>
        </p:nvSpPr>
        <p:spPr>
          <a:xfrm>
            <a:off x="5037665" y="5518308"/>
            <a:ext cx="2937935" cy="533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654755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UGA Law Clinics Index</a:t>
            </a:r>
          </a:p>
        </p:txBody>
      </p:sp>
      <p:sp>
        <p:nvSpPr>
          <p:cNvPr id="3" name="Content Placeholder 2"/>
          <p:cNvSpPr>
            <a:spLocks noGrp="1"/>
          </p:cNvSpPr>
          <p:nvPr>
            <p:ph idx="1"/>
          </p:nvPr>
        </p:nvSpPr>
        <p:spPr>
          <a:xfrm>
            <a:off x="1176865" y="2490135"/>
            <a:ext cx="6798736" cy="3758265"/>
          </a:xfrm>
        </p:spPr>
        <p:txBody>
          <a:bodyPr>
            <a:noAutofit/>
          </a:bodyPr>
          <a:lstStyle/>
          <a:p>
            <a:pPr marL="0" indent="0">
              <a:buNone/>
            </a:pPr>
            <a:r>
              <a:rPr lang="en-US" sz="4000" b="1" dirty="0"/>
              <a:t>18 clinics, externships, SIPs</a:t>
            </a:r>
          </a:p>
          <a:p>
            <a:pPr marL="0" indent="0">
              <a:buNone/>
            </a:pPr>
            <a:r>
              <a:rPr lang="en-US" sz="4000" b="1" dirty="0"/>
              <a:t>450 enrolled / reenrolled</a:t>
            </a:r>
          </a:p>
          <a:p>
            <a:pPr marL="0" indent="0">
              <a:buNone/>
            </a:pPr>
            <a:r>
              <a:rPr lang="en-US" sz="4000" b="1" dirty="0"/>
              <a:t>90,000+ student service hours</a:t>
            </a:r>
          </a:p>
          <a:p>
            <a:pPr marL="0" indent="0">
              <a:buNone/>
            </a:pPr>
            <a:r>
              <a:rPr lang="en-US" sz="4000" b="1" dirty="0"/>
              <a:t>25,000+</a:t>
            </a:r>
          </a:p>
          <a:p>
            <a:pPr marL="0" indent="0">
              <a:buNone/>
            </a:pPr>
            <a:endParaRPr lang="en-US" sz="2450" dirty="0"/>
          </a:p>
        </p:txBody>
      </p:sp>
      <p:sp>
        <p:nvSpPr>
          <p:cNvPr id="5" name="TextBox 4"/>
          <p:cNvSpPr txBox="1"/>
          <p:nvPr/>
        </p:nvSpPr>
        <p:spPr>
          <a:xfrm>
            <a:off x="5037665" y="5518308"/>
            <a:ext cx="2937935" cy="533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607124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UGA Law Clinics Index</a:t>
            </a:r>
          </a:p>
        </p:txBody>
      </p:sp>
      <p:sp>
        <p:nvSpPr>
          <p:cNvPr id="3" name="Content Placeholder 2"/>
          <p:cNvSpPr>
            <a:spLocks noGrp="1"/>
          </p:cNvSpPr>
          <p:nvPr>
            <p:ph idx="1"/>
          </p:nvPr>
        </p:nvSpPr>
        <p:spPr>
          <a:xfrm>
            <a:off x="1176865" y="2490135"/>
            <a:ext cx="6798736" cy="3758265"/>
          </a:xfrm>
        </p:spPr>
        <p:txBody>
          <a:bodyPr>
            <a:noAutofit/>
          </a:bodyPr>
          <a:lstStyle/>
          <a:p>
            <a:pPr marL="0" indent="0">
              <a:buNone/>
            </a:pPr>
            <a:r>
              <a:rPr lang="en-US" sz="4000" b="1" dirty="0"/>
              <a:t>18 clinics, externships, SIPs</a:t>
            </a:r>
          </a:p>
          <a:p>
            <a:pPr marL="0" indent="0">
              <a:buNone/>
            </a:pPr>
            <a:r>
              <a:rPr lang="en-US" sz="4000" b="1" dirty="0"/>
              <a:t>450 enrolled / reenrolled</a:t>
            </a:r>
          </a:p>
          <a:p>
            <a:pPr marL="0" indent="0">
              <a:buNone/>
            </a:pPr>
            <a:r>
              <a:rPr lang="en-US" sz="4000" b="1" dirty="0"/>
              <a:t>90,000+ student service hours</a:t>
            </a:r>
          </a:p>
          <a:p>
            <a:pPr marL="0" indent="0">
              <a:buNone/>
            </a:pPr>
            <a:r>
              <a:rPr lang="en-US" sz="4000" b="1" dirty="0"/>
              <a:t>25,000+ in-house clinic hours</a:t>
            </a:r>
          </a:p>
          <a:p>
            <a:pPr marL="0" indent="0">
              <a:buNone/>
            </a:pPr>
            <a:endParaRPr lang="en-US" sz="2450" dirty="0"/>
          </a:p>
        </p:txBody>
      </p:sp>
      <p:sp>
        <p:nvSpPr>
          <p:cNvPr id="5" name="TextBox 4"/>
          <p:cNvSpPr txBox="1"/>
          <p:nvPr/>
        </p:nvSpPr>
        <p:spPr>
          <a:xfrm>
            <a:off x="5037665" y="5518308"/>
            <a:ext cx="2937935" cy="533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772726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Clinics, Externships, Practicums</a:t>
            </a:r>
          </a:p>
        </p:txBody>
      </p:sp>
      <p:sp>
        <p:nvSpPr>
          <p:cNvPr id="3" name="Content Placeholder 2"/>
          <p:cNvSpPr>
            <a:spLocks noGrp="1"/>
          </p:cNvSpPr>
          <p:nvPr>
            <p:ph idx="1"/>
          </p:nvPr>
        </p:nvSpPr>
        <p:spPr>
          <a:xfrm>
            <a:off x="1176865" y="2490135"/>
            <a:ext cx="6798736" cy="3758265"/>
          </a:xfrm>
        </p:spPr>
        <p:txBody>
          <a:bodyPr>
            <a:noAutofit/>
          </a:bodyPr>
          <a:lstStyle/>
          <a:p>
            <a:pPr marL="0" indent="0">
              <a:buNone/>
            </a:pPr>
            <a:r>
              <a:rPr lang="en-US" sz="2800" u="sng" dirty="0"/>
              <a:t>In-house clinics</a:t>
            </a:r>
            <a:r>
              <a:rPr lang="en-US" sz="2800" dirty="0"/>
              <a:t>: courses in which faculty teach the seminar and directly supervise students in the clinic’s practice areas</a:t>
            </a:r>
            <a:endParaRPr lang="en-US" sz="2800" u="sng" dirty="0"/>
          </a:p>
          <a:p>
            <a:pPr marL="0" indent="0">
              <a:buNone/>
            </a:pPr>
            <a:r>
              <a:rPr lang="en-US" sz="2800" u="sng" dirty="0"/>
              <a:t>Externships</a:t>
            </a:r>
            <a:r>
              <a:rPr lang="en-US" sz="2800" dirty="0"/>
              <a:t>: courses in which faculty teach the seminar and supervise student placements outside the law school</a:t>
            </a:r>
          </a:p>
          <a:p>
            <a:pPr marL="0" indent="0">
              <a:buNone/>
            </a:pPr>
            <a:r>
              <a:rPr lang="en-US" sz="2800" u="sng" dirty="0"/>
              <a:t>Practicums</a:t>
            </a:r>
            <a:r>
              <a:rPr lang="en-US" sz="2800" dirty="0"/>
              <a:t>: can be either a clinic or externship</a:t>
            </a:r>
          </a:p>
        </p:txBody>
      </p:sp>
      <p:sp>
        <p:nvSpPr>
          <p:cNvPr id="5" name="TextBox 4"/>
          <p:cNvSpPr txBox="1"/>
          <p:nvPr/>
        </p:nvSpPr>
        <p:spPr>
          <a:xfrm>
            <a:off x="5037665" y="5518308"/>
            <a:ext cx="2937935" cy="533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262988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Clinical Programs</a:t>
            </a:r>
          </a:p>
        </p:txBody>
      </p:sp>
      <p:sp>
        <p:nvSpPr>
          <p:cNvPr id="3" name="Content Placeholder 2"/>
          <p:cNvSpPr>
            <a:spLocks noGrp="1"/>
          </p:cNvSpPr>
          <p:nvPr>
            <p:ph idx="1"/>
          </p:nvPr>
        </p:nvSpPr>
        <p:spPr>
          <a:xfrm>
            <a:off x="1176866" y="2438400"/>
            <a:ext cx="6798734" cy="3447927"/>
          </a:xfrm>
          <a:noFill/>
          <a:ln>
            <a:noFill/>
          </a:ln>
        </p:spPr>
        <p:txBody>
          <a:bodyPr numCol="2" spcCol="365760">
            <a:normAutofit fontScale="25000" lnSpcReduction="20000"/>
          </a:bodyPr>
          <a:lstStyle/>
          <a:p>
            <a:r>
              <a:rPr lang="en-US" sz="6400" b="1" dirty="0"/>
              <a:t>Appellate Litigation Clinic*+ </a:t>
            </a:r>
            <a:r>
              <a:rPr lang="en-US" sz="6400" dirty="0"/>
              <a:t>(Thomas Burch)</a:t>
            </a:r>
          </a:p>
          <a:p>
            <a:r>
              <a:rPr lang="en-US" sz="6400" b="1" dirty="0"/>
              <a:t>Business Law Clinic 	        </a:t>
            </a:r>
            <a:r>
              <a:rPr lang="en-US" sz="6400" dirty="0"/>
              <a:t>(Willow Tracy)</a:t>
            </a:r>
          </a:p>
          <a:p>
            <a:r>
              <a:rPr lang="en-US" sz="6400" b="1" dirty="0"/>
              <a:t>Community Health Law Partnership (Community HeLP)+       		       </a:t>
            </a:r>
            <a:r>
              <a:rPr lang="en-US" sz="6400" dirty="0"/>
              <a:t>(Jason Cade)</a:t>
            </a:r>
          </a:p>
          <a:p>
            <a:r>
              <a:rPr lang="en-US" sz="6400" b="1" dirty="0"/>
              <a:t>First Amendment Clinic+ 	          </a:t>
            </a:r>
            <a:r>
              <a:rPr lang="en-US" sz="6400" dirty="0"/>
              <a:t>(Clare Norins)</a:t>
            </a:r>
          </a:p>
          <a:p>
            <a:r>
              <a:rPr lang="en-US" sz="6400" b="1" dirty="0"/>
              <a:t>Jane W. Wilson Family Justice Clinic+ 				     </a:t>
            </a:r>
            <a:r>
              <a:rPr lang="en-US" sz="6400" dirty="0"/>
              <a:t>(Christine Scartz)</a:t>
            </a:r>
          </a:p>
          <a:p>
            <a:r>
              <a:rPr lang="en-US" sz="6400" b="1" dirty="0"/>
              <a:t>Land Conservation Clinic</a:t>
            </a:r>
            <a:r>
              <a:rPr lang="en-US" sz="6400" dirty="0"/>
              <a:t>               (</a:t>
            </a:r>
            <a:r>
              <a:rPr lang="en-US" sz="6400" dirty="0" err="1"/>
              <a:t>Steffney</a:t>
            </a:r>
            <a:r>
              <a:rPr lang="en-US" sz="6400" dirty="0"/>
              <a:t> Thompson)</a:t>
            </a:r>
          </a:p>
          <a:p>
            <a:endParaRPr lang="en-US" sz="6400" b="1" dirty="0"/>
          </a:p>
          <a:p>
            <a:r>
              <a:rPr lang="en-US" sz="6400" b="1" dirty="0"/>
              <a:t>Mediation Clinic*+ 	         </a:t>
            </a:r>
            <a:r>
              <a:rPr lang="en-US" sz="6400" dirty="0"/>
              <a:t>(Rob McNiff)</a:t>
            </a:r>
            <a:endParaRPr lang="en-US" sz="6400" b="1" dirty="0"/>
          </a:p>
          <a:p>
            <a:r>
              <a:rPr lang="en-US" sz="6400" b="1" dirty="0"/>
              <a:t>Practicum in Animal Welfare Skills (PAWS)+ 			 </a:t>
            </a:r>
            <a:r>
              <a:rPr lang="en-US" sz="6400" dirty="0"/>
              <a:t>(Lisa Milot)</a:t>
            </a:r>
          </a:p>
          <a:p>
            <a:r>
              <a:rPr lang="en-US" sz="6400" b="1" dirty="0"/>
              <a:t>Public Interest Practicum (PIP) </a:t>
            </a:r>
            <a:r>
              <a:rPr lang="en-US" sz="6400" dirty="0"/>
              <a:t>(Elizabeth Grant)</a:t>
            </a:r>
          </a:p>
          <a:p>
            <a:r>
              <a:rPr lang="en-US" sz="6400" b="1" dirty="0"/>
              <a:t>Veterans Legal Clinic*+       </a:t>
            </a:r>
            <a:r>
              <a:rPr lang="en-US" sz="6400" dirty="0"/>
              <a:t>(Alex Scherr)</a:t>
            </a:r>
          </a:p>
          <a:p>
            <a:r>
              <a:rPr lang="en-US" sz="6400" b="1" dirty="0"/>
              <a:t>Wilbanks CEASE Clinic*+ </a:t>
            </a:r>
            <a:r>
              <a:rPr lang="en-US" sz="6400" dirty="0"/>
              <a:t>(Emma Hetherington)</a:t>
            </a:r>
          </a:p>
          <a:p>
            <a:pPr marL="0" indent="0">
              <a:buNone/>
            </a:pPr>
            <a:r>
              <a:rPr lang="en-US" sz="5600" b="1" dirty="0"/>
              <a:t>*Also available during Summer Semester</a:t>
            </a:r>
          </a:p>
          <a:p>
            <a:pPr marL="0" indent="0">
              <a:buNone/>
            </a:pPr>
            <a:r>
              <a:rPr lang="en-US" sz="5600" b="1" dirty="0"/>
              <a:t>+Students have potential to appear in court or other tribunal</a:t>
            </a:r>
            <a:endParaRPr lang="en-US" sz="6400" dirty="0"/>
          </a:p>
          <a:p>
            <a:endParaRPr lang="en-US" dirty="0"/>
          </a:p>
        </p:txBody>
      </p:sp>
      <p:sp>
        <p:nvSpPr>
          <p:cNvPr id="4" name="Content Placeholder 2"/>
          <p:cNvSpPr txBox="1">
            <a:spLocks/>
          </p:cNvSpPr>
          <p:nvPr/>
        </p:nvSpPr>
        <p:spPr>
          <a:xfrm>
            <a:off x="4809066" y="2441331"/>
            <a:ext cx="3166534" cy="3444997"/>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endParaRPr lang="en-US" dirty="0"/>
          </a:p>
        </p:txBody>
      </p:sp>
    </p:spTree>
    <p:extLst>
      <p:ext uri="{BB962C8B-B14F-4D97-AF65-F5344CB8AC3E}">
        <p14:creationId xmlns:p14="http://schemas.microsoft.com/office/powerpoint/2010/main" val="2155429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Externship Programs </a:t>
            </a:r>
          </a:p>
        </p:txBody>
      </p:sp>
      <p:sp>
        <p:nvSpPr>
          <p:cNvPr id="3" name="Content Placeholder 2"/>
          <p:cNvSpPr>
            <a:spLocks noGrp="1"/>
          </p:cNvSpPr>
          <p:nvPr>
            <p:ph idx="1"/>
          </p:nvPr>
        </p:nvSpPr>
        <p:spPr>
          <a:xfrm>
            <a:off x="1176866" y="2438400"/>
            <a:ext cx="6798734" cy="3447927"/>
          </a:xfrm>
          <a:noFill/>
          <a:ln>
            <a:noFill/>
          </a:ln>
        </p:spPr>
        <p:txBody>
          <a:bodyPr numCol="2" spcCol="365760">
            <a:normAutofit fontScale="25000" lnSpcReduction="20000"/>
          </a:bodyPr>
          <a:lstStyle/>
          <a:p>
            <a:r>
              <a:rPr lang="en-US" sz="7200" b="1" dirty="0"/>
              <a:t>Atlanta Semester-in-Practice++ </a:t>
            </a:r>
            <a:r>
              <a:rPr lang="en-US" sz="7200" dirty="0"/>
              <a:t>(full-time)  (Elizabeth Grant)</a:t>
            </a:r>
          </a:p>
          <a:p>
            <a:r>
              <a:rPr lang="en-US" sz="7200" b="1" dirty="0"/>
              <a:t>Capital Assistance Project* </a:t>
            </a:r>
            <a:r>
              <a:rPr lang="en-US" sz="7200" dirty="0"/>
              <a:t>(Jessica Heywood)</a:t>
            </a:r>
          </a:p>
          <a:p>
            <a:r>
              <a:rPr lang="en-US" sz="7200" b="1" dirty="0"/>
              <a:t>Civil Externship*++ </a:t>
            </a:r>
            <a:r>
              <a:rPr lang="en-US" sz="7200" dirty="0"/>
              <a:t>(Elizabeth Grant)</a:t>
            </a:r>
          </a:p>
          <a:p>
            <a:r>
              <a:rPr lang="en-US" sz="7200" b="1" dirty="0"/>
              <a:t>Corporate Counsel Externship* </a:t>
            </a:r>
            <a:r>
              <a:rPr lang="en-US" sz="7200" dirty="0"/>
              <a:t>(full-time / part-time) (Scott Lowry)</a:t>
            </a:r>
          </a:p>
          <a:p>
            <a:r>
              <a:rPr lang="en-US" sz="7200" b="1" dirty="0"/>
              <a:t>Criminal Defense Practicum*+ 	       </a:t>
            </a:r>
            <a:r>
              <a:rPr lang="en-US" sz="7200" dirty="0"/>
              <a:t>(Elizabeth Taxel)</a:t>
            </a:r>
          </a:p>
          <a:p>
            <a:r>
              <a:rPr lang="en-US" sz="7200" b="1" dirty="0"/>
              <a:t>D.C. Semester-in-Practice </a:t>
            </a:r>
            <a:r>
              <a:rPr lang="en-US" sz="7200" dirty="0"/>
              <a:t>(full-time) 		               (Jessica Heywood)</a:t>
            </a:r>
            <a:endParaRPr lang="en-US" sz="7200" b="1" dirty="0"/>
          </a:p>
          <a:p>
            <a:r>
              <a:rPr lang="en-US" sz="7200" b="1" dirty="0"/>
              <a:t>Prosecutorial Justice Program*+</a:t>
            </a:r>
            <a:r>
              <a:rPr lang="en-US" sz="7200" dirty="0"/>
              <a:t> 		   (Melissa Redmon)</a:t>
            </a:r>
            <a:endParaRPr lang="en-US" sz="7200" b="1" dirty="0"/>
          </a:p>
          <a:p>
            <a:pPr marL="0" indent="0">
              <a:buNone/>
            </a:pPr>
            <a:endParaRPr lang="en-US" sz="5600" b="1" dirty="0"/>
          </a:p>
          <a:p>
            <a:pPr marL="0" indent="0">
              <a:buNone/>
            </a:pPr>
            <a:r>
              <a:rPr lang="en-US" sz="5600" b="1" dirty="0"/>
              <a:t>*Also available during Summer Semester</a:t>
            </a:r>
          </a:p>
          <a:p>
            <a:pPr marL="0" indent="0">
              <a:buNone/>
            </a:pPr>
            <a:r>
              <a:rPr lang="en-US" sz="5600" b="1" dirty="0"/>
              <a:t>+Students have potential to appear in court or other tribunal</a:t>
            </a:r>
          </a:p>
          <a:p>
            <a:pPr marL="0" indent="0">
              <a:buNone/>
            </a:pPr>
            <a:r>
              <a:rPr lang="en-US" sz="5600" b="1" dirty="0"/>
              <a:t>++Some externship placements offer students potential to appear in court or other tribunal</a:t>
            </a:r>
          </a:p>
          <a:p>
            <a:endParaRPr lang="en-US" dirty="0"/>
          </a:p>
          <a:p>
            <a:endParaRPr lang="en-US" dirty="0"/>
          </a:p>
        </p:txBody>
      </p:sp>
      <p:sp>
        <p:nvSpPr>
          <p:cNvPr id="4" name="Content Placeholder 2"/>
          <p:cNvSpPr txBox="1">
            <a:spLocks/>
          </p:cNvSpPr>
          <p:nvPr/>
        </p:nvSpPr>
        <p:spPr>
          <a:xfrm>
            <a:off x="4809066" y="2441331"/>
            <a:ext cx="3166534" cy="3444997"/>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endParaRPr lang="en-US" dirty="0"/>
          </a:p>
        </p:txBody>
      </p:sp>
    </p:spTree>
    <p:extLst>
      <p:ext uri="{BB962C8B-B14F-4D97-AF65-F5344CB8AC3E}">
        <p14:creationId xmlns:p14="http://schemas.microsoft.com/office/powerpoint/2010/main" val="24300722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05A0949B9BD1C479204CE9D11E87826" ma:contentTypeVersion="4" ma:contentTypeDescription="Create a new document." ma:contentTypeScope="" ma:versionID="b7fd283bd4270e86e52515611381acc3">
  <xsd:schema xmlns:xsd="http://www.w3.org/2001/XMLSchema" xmlns:xs="http://www.w3.org/2001/XMLSchema" xmlns:p="http://schemas.microsoft.com/office/2006/metadata/properties" xmlns:ns3="28976c6d-e114-425c-9250-bf9c19b85ad0" targetNamespace="http://schemas.microsoft.com/office/2006/metadata/properties" ma:root="true" ma:fieldsID="6910a0ecdc0e3c9ffd4b573b39a2b3de" ns3:_="">
    <xsd:import namespace="28976c6d-e114-425c-9250-bf9c19b85ad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976c6d-e114-425c-9250-bf9c19b85a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82B4FF-4843-44C9-8DCC-F14BC739A411}">
  <ds:schemaRefs>
    <ds:schemaRef ds:uri="http://schemas.microsoft.com/office/2006/documentManagement/types"/>
    <ds:schemaRef ds:uri="http://schemas.microsoft.com/office/infopath/2007/PartnerControls"/>
    <ds:schemaRef ds:uri="28976c6d-e114-425c-9250-bf9c19b85ad0"/>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AD711192-B80F-4529-B9BA-73F92739AFE8}">
  <ds:schemaRefs>
    <ds:schemaRef ds:uri="http://schemas.microsoft.com/sharepoint/v3/contenttype/forms"/>
  </ds:schemaRefs>
</ds:datastoreItem>
</file>

<file path=customXml/itemProps3.xml><?xml version="1.0" encoding="utf-8"?>
<ds:datastoreItem xmlns:ds="http://schemas.openxmlformats.org/officeDocument/2006/customXml" ds:itemID="{0AC186C7-94E8-4870-B435-72A115CC31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976c6d-e114-425c-9250-bf9c19b85a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0</TotalTime>
  <Words>1462</Words>
  <Application>Microsoft Macintosh PowerPoint</Application>
  <PresentationFormat>On-screen Show (4:3)</PresentationFormat>
  <Paragraphs>183</Paragraphs>
  <Slides>19</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Garamond</vt:lpstr>
      <vt:lpstr>Organic</vt:lpstr>
      <vt:lpstr> Clinics/Externships</vt:lpstr>
      <vt:lpstr>UGA Law Clinics Index</vt:lpstr>
      <vt:lpstr>UGA Law Clinics Index</vt:lpstr>
      <vt:lpstr>UGA Law Clinics Index</vt:lpstr>
      <vt:lpstr>UGA Law Clinics Index</vt:lpstr>
      <vt:lpstr>UGA Law Clinics Index</vt:lpstr>
      <vt:lpstr>Clinics, Externships, Practicums</vt:lpstr>
      <vt:lpstr>Clinical Programs</vt:lpstr>
      <vt:lpstr>Externship Programs </vt:lpstr>
      <vt:lpstr>How many clinical programs can I take?</vt:lpstr>
      <vt:lpstr>How many clinical programs can I take?</vt:lpstr>
      <vt:lpstr>How many clinical programs can I take?</vt:lpstr>
      <vt:lpstr>Graduation Requirements &amp; Grades</vt:lpstr>
      <vt:lpstr>How do I apply?</vt:lpstr>
      <vt:lpstr>How do I apply?</vt:lpstr>
      <vt:lpstr>Application Deadlines - Fall 2023</vt:lpstr>
      <vt:lpstr>Application Deadlines - Fall 2023</vt:lpstr>
      <vt:lpstr>Application Deadlines – Summer 2023</vt:lpstr>
      <vt:lpstr>Table Talk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2015-02-22T20:21:45Z</dcterms:created>
  <dcterms:modified xsi:type="dcterms:W3CDTF">2023-02-20T13:52:57Z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TC102202119990</vt:lpwstr>
  </property>
  <property fmtid="{D5CDD505-2E9C-101B-9397-08002B2CF9AE}" pid="3" name="ContentTypeId">
    <vt:lpwstr>0x010100D05A0949B9BD1C479204CE9D11E87826</vt:lpwstr>
  </property>
</Properties>
</file>